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1" r:id="rId2"/>
    <p:sldId id="256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8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26"/>
    <p:restoredTop sz="94444"/>
  </p:normalViewPr>
  <p:slideViewPr>
    <p:cSldViewPr snapToGrid="0">
      <p:cViewPr varScale="1">
        <p:scale>
          <a:sx n="70" d="100"/>
          <a:sy n="70" d="100"/>
        </p:scale>
        <p:origin x="18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894CB-B845-D744-8685-83EA6AA499B7}" type="datetimeFigureOut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AD574-BA12-3F42-B776-4247E1D16A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825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AD574-BA12-3F42-B776-4247E1D16A5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04843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759184-82EF-93FE-4AAA-F7F3FAAFB3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1824D1C-99B9-A655-65EF-4C3C695ECC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5878F196-DD6D-46C0-2BF3-09F33F8502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8BA0101-4CC7-C4EC-AD69-7A91417556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AD574-BA12-3F42-B776-4247E1D16A5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137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4D436-0236-3CEE-1902-7AB8DE8484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8BD213D-04DC-94B3-7838-080A4932F8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E6E1154-7CA1-0BF5-B8F1-7E3485E4C1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85EB68B-69B3-AE92-34DE-23B110AFEF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8AD574-BA12-3F42-B776-4247E1D16A5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528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3C2E9-D357-35AA-ABAC-B4934A639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CAF977-64B9-8C11-259E-1F6EE1BB5E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800B59-4A66-C773-37DA-1B7BDE98D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9776F-4606-4D4D-9BE7-BDAC6DAF6708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1EA9A8-D91B-1B28-5049-DBED4E3AF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1DFE92-6F56-1760-585C-5358B127D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24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1DB5EE-384F-227A-FD93-7C23A8002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0981A44-D2AD-CB6F-FE42-89E25C9D9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670D79-2D32-3B5E-0045-3C5B95C69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F5C5A-A751-C243-B13B-1DF273C4A575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5A41CF-04ED-F0DB-39F3-D47225CB8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A645B2-F428-B228-FA25-8C5C22A8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6769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875E7C6-0A88-52DD-3570-9F818C4CB3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13296F-5346-CA31-FFF7-6099CF9AB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8C7E0-048A-7845-F233-351359A15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900B6-E9D3-3647-8BEA-F3A811CF2231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307A42-3FD3-74CE-EB9A-CCF502A6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9CE2D6-1E6B-09D4-16E1-816DF63A2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07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0272BE-D802-4020-9EAA-A7E4E0B8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77024F-2B7B-1045-9FBC-142C8BE47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6A5908-EF8A-F62E-A42A-39A58FA90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C84B7-1699-DE43-ACC2-F37B4B0522C7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ADFC7E-A9CD-7260-BFAA-14024AE4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DD0889-E012-63F1-E54C-8B040815B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1742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321030-D90B-C84F-6D59-E423CF093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DAC203A-78B3-6DB6-8F9F-AD46C0CC9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564A18-8717-2FEC-99BF-A37788325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19539-B421-AA41-B714-D7305B2BC088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220A7EF-9C14-6AF0-C5DE-1D9B0B52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58D51E-A926-6D4E-0F6F-D262491A1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952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15CDCD-4E17-7D9A-6078-7CD4BC4D0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56B815-ED55-39E5-BFBB-043C66DF6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EDC5ED2-A95F-45E1-A349-275A1AEE7F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36FBAF-023A-9104-C1A2-15C6E1A54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B2387-E2FB-C54D-B149-23BE880AB0D8}" type="datetime1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E681F-63A6-CF66-EF80-373671F3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02D9731-5CC7-4403-3917-74766858D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88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DF746E-61C2-21A4-B02F-423414108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42567C-705C-4993-A388-25D9F7ECA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9443C70-EDE9-1D46-0A7D-71EC6CB92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3DBFFFB-CA4E-C0B6-B8A9-94687DC3F5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A203FC8-B430-A478-0374-86D3A7843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AABD2C2-DA75-6F80-B2FA-912B9076A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617E1-8648-914F-AE72-D2A6E75E1C0B}" type="datetime1">
              <a:rPr lang="fr-FR" smtClean="0"/>
              <a:t>23/01/2025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41AD54-6B95-A0FA-3404-6F9AA754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599F2E6-CC4B-333F-CBBC-E326628D4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589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74844F-A96C-0F1F-671E-6AB0DCFB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E26272-F704-202F-3603-3E3502FD7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B036F-344A-6841-BD4F-B8D690B0C463}" type="datetime1">
              <a:rPr lang="fr-FR" smtClean="0"/>
              <a:t>23/01/2025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89C166-D1FC-78CD-0FC9-A8AC49110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1E14A6C-5DF6-BD9B-56C0-373E8E99A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46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7CCB1AD-E8A9-CA82-CABF-4471E769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9A041-1436-1749-9404-4B2E5D90DBA5}" type="datetime1">
              <a:rPr lang="fr-FR" smtClean="0"/>
              <a:t>23/01/2025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A6BF2AD-4271-18FD-2E6E-18FFA64A9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52F2AE-E928-9744-5764-A34897E99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604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F47AD8-E2DB-F1B1-0C90-3469F341F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553F1C-2AC8-2769-FFBA-8CD49BF93B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05592F-7B3D-9822-6E67-1F977C395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3688BE-298E-8213-148A-351AB473A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05FA-4B57-9149-82F1-9FF12AA77AC7}" type="datetime1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A00522-BAF6-0269-B28D-427BF829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1B85A7-EF8F-C285-A82D-C4CAF3C6F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7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1664B0-9AE1-59E8-5224-1075A5D1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D6FE82-4AA5-FBDE-6F6F-8D34DF51C8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A7993C-27D5-6212-3AE0-A4926DE86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513EB20-F679-E4FD-18C4-F07BE845E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8B29E-BA9D-8D45-B2E5-6D28A020ED28}" type="datetime1">
              <a:rPr lang="fr-FR" smtClean="0"/>
              <a:t>23/01/2025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66DD99-FE6A-2A49-BBBA-9B6AB08B9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E604569-60D8-89D7-3AE0-2ED6F8DFC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672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8DB7169-908A-135B-9D86-CB401D8B5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86957EC-1EAD-F7AD-B149-338BF275AE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B3ACA9F-4F44-CC7E-B0E8-3A0DACDAC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93C348-88E3-B643-B771-42ABD19C0615}" type="datetime1">
              <a:rPr lang="fr-FR" smtClean="0"/>
              <a:t>23/01/2025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2D73B0-547C-0481-AA39-42AEE7F4AB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02C929E-0FD3-0517-E128-CACC2BC18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3EDC6BE-73C3-1E4B-939B-4F82F89926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79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colagram.u-cergy.fr/attachments/article/216/Gagnon-Peret_scolagram-2_201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seau-canope.fr/BSD/sequence.aspx?bloc=886147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colagram.u-cergy.fr/uploads/negografic/Dictees-reflechies-quotidienne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scol.education.fr/document/36254/downl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AFF8DE12-4655-C79A-EEE5-8D3038D7765B}"/>
              </a:ext>
            </a:extLst>
          </p:cNvPr>
          <p:cNvSpPr txBox="1"/>
          <p:nvPr/>
        </p:nvSpPr>
        <p:spPr>
          <a:xfrm>
            <a:off x="778476" y="3244334"/>
            <a:ext cx="8368612" cy="3651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BE53C9B-1D36-CC40-B1A1-719EFE68D658}"/>
              </a:ext>
            </a:extLst>
          </p:cNvPr>
          <p:cNvSpPr txBox="1"/>
          <p:nvPr/>
        </p:nvSpPr>
        <p:spPr>
          <a:xfrm>
            <a:off x="2792627" y="172995"/>
            <a:ext cx="5533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Grammaire et Orthographe Cycle 2</a:t>
            </a: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4090B61E-7E40-ECF8-D015-EE047F03012F}"/>
              </a:ext>
            </a:extLst>
          </p:cNvPr>
          <p:cNvSpPr/>
          <p:nvPr/>
        </p:nvSpPr>
        <p:spPr>
          <a:xfrm>
            <a:off x="259492" y="542327"/>
            <a:ext cx="518984" cy="470927"/>
          </a:xfrm>
          <a:prstGeom prst="ellipse">
            <a:avLst/>
          </a:prstGeom>
          <a:solidFill>
            <a:schemeClr val="accent2"/>
          </a:solidFill>
          <a:ln>
            <a:solidFill>
              <a:srgbClr val="F288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F4D13B7-6E06-70CA-110A-D5008AA7DBC3}"/>
              </a:ext>
            </a:extLst>
          </p:cNvPr>
          <p:cNvSpPr txBox="1"/>
          <p:nvPr/>
        </p:nvSpPr>
        <p:spPr>
          <a:xfrm>
            <a:off x="951470" y="602762"/>
            <a:ext cx="323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Temporalité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2A3D8A98-99A0-5C2C-D7BD-31902C331A68}"/>
              </a:ext>
            </a:extLst>
          </p:cNvPr>
          <p:cNvSpPr/>
          <p:nvPr/>
        </p:nvSpPr>
        <p:spPr>
          <a:xfrm>
            <a:off x="259492" y="3050030"/>
            <a:ext cx="518984" cy="470927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1C7A152-C595-3C34-9F59-186579DD618F}"/>
              </a:ext>
            </a:extLst>
          </p:cNvPr>
          <p:cNvSpPr txBox="1"/>
          <p:nvPr/>
        </p:nvSpPr>
        <p:spPr>
          <a:xfrm>
            <a:off x="951470" y="3110465"/>
            <a:ext cx="323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Incontournables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E75F7D83-BAA0-76BC-2EAD-DBC239457BA4}"/>
              </a:ext>
            </a:extLst>
          </p:cNvPr>
          <p:cNvSpPr txBox="1"/>
          <p:nvPr/>
        </p:nvSpPr>
        <p:spPr>
          <a:xfrm>
            <a:off x="151248" y="3895884"/>
            <a:ext cx="9102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Comprendre les deux éléments obligatoirement constitutifs de la phrase simple : </a:t>
            </a:r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 groupe sujet (GS) et le groupe verbal( GV)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qui comprend le verbe et les compléments du verbe sans distinguer les différences (COD, COI et attribut du sujet)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Privilégier </a:t>
            </a:r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énoncés simples et prototypiques 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les collecter, les manipuler régulièrement et les réinvestir dans des situations langagières.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Viser </a:t>
            </a:r>
            <a:r>
              <a:rPr lang="fr-FR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les régularités 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orthographiques lexicales et grammaticales.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1" name="Image 20" descr="Une image contenant texte, Police, capture d’écran, ligne&#10;&#10;Description générée automatiquement">
            <a:extLst>
              <a:ext uri="{FF2B5EF4-FFF2-40B4-BE49-F238E27FC236}">
                <a16:creationId xmlns:a16="http://schemas.microsoft.com/office/drawing/2014/main" id="{831D6C7A-72F4-503C-C738-E641AD0F231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831" r="1513"/>
          <a:stretch/>
        </p:blipFill>
        <p:spPr>
          <a:xfrm>
            <a:off x="151248" y="1459440"/>
            <a:ext cx="7235390" cy="911636"/>
          </a:xfrm>
          <a:prstGeom prst="rect">
            <a:avLst/>
          </a:prstGeom>
        </p:spPr>
      </p:pic>
      <p:sp>
        <p:nvSpPr>
          <p:cNvPr id="22" name="Ellipse 21">
            <a:extLst>
              <a:ext uri="{FF2B5EF4-FFF2-40B4-BE49-F238E27FC236}">
                <a16:creationId xmlns:a16="http://schemas.microsoft.com/office/drawing/2014/main" id="{459ED445-0E42-AA28-38D5-4EF6541F0F21}"/>
              </a:ext>
            </a:extLst>
          </p:cNvPr>
          <p:cNvSpPr/>
          <p:nvPr/>
        </p:nvSpPr>
        <p:spPr>
          <a:xfrm>
            <a:off x="11763063" y="30754"/>
            <a:ext cx="338890" cy="28448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C371E13-D193-88E9-D0AC-A3842BF2FAD0}"/>
              </a:ext>
            </a:extLst>
          </p:cNvPr>
          <p:cNvSpPr txBox="1"/>
          <p:nvPr/>
        </p:nvSpPr>
        <p:spPr>
          <a:xfrm>
            <a:off x="8487179" y="546827"/>
            <a:ext cx="3237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Légende du document</a:t>
            </a: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F41D7298-98A4-51A0-DE09-6C9BAE6EF2B8}"/>
              </a:ext>
            </a:extLst>
          </p:cNvPr>
          <p:cNvSpPr/>
          <p:nvPr/>
        </p:nvSpPr>
        <p:spPr>
          <a:xfrm>
            <a:off x="7890912" y="507580"/>
            <a:ext cx="518984" cy="47092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B9D4BA25-4A20-5C84-AE4D-81044FB32DD0}"/>
              </a:ext>
            </a:extLst>
          </p:cNvPr>
          <p:cNvSpPr txBox="1"/>
          <p:nvPr/>
        </p:nvSpPr>
        <p:spPr>
          <a:xfrm>
            <a:off x="7808495" y="1178729"/>
            <a:ext cx="429345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chaque objectif d’apprentissage 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couleur 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chaque niveau du cycle</a:t>
            </a:r>
          </a:p>
          <a:p>
            <a:endParaRPr lang="fr-F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Une police en gras 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pour la nouveauté d’un niveau à l’autre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exemples d’activités 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triés par niveau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points de vigilance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 ressources </a:t>
            </a:r>
            <a:r>
              <a:rPr lang="fr-FR" sz="11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des articles, des conférences, des capsules sonores et des ouvrages.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42023963-9916-2FD8-AE0E-89E3C037A468}"/>
              </a:ext>
            </a:extLst>
          </p:cNvPr>
          <p:cNvGrpSpPr/>
          <p:nvPr/>
        </p:nvGrpSpPr>
        <p:grpSpPr>
          <a:xfrm>
            <a:off x="8239828" y="1549062"/>
            <a:ext cx="1635349" cy="199098"/>
            <a:chOff x="7511797" y="1000385"/>
            <a:chExt cx="1557130" cy="21142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7C52669-9AE4-F420-898B-E2CFBA0EA136}"/>
                </a:ext>
              </a:extLst>
            </p:cNvPr>
            <p:cNvSpPr/>
            <p:nvPr/>
          </p:nvSpPr>
          <p:spPr>
            <a:xfrm>
              <a:off x="7511797" y="1010122"/>
              <a:ext cx="398793" cy="19195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CP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57F64B0-E750-F3F7-838D-4D1D81D4CC59}"/>
                </a:ext>
              </a:extLst>
            </p:cNvPr>
            <p:cNvSpPr/>
            <p:nvPr/>
          </p:nvSpPr>
          <p:spPr>
            <a:xfrm>
              <a:off x="7982249" y="1000385"/>
              <a:ext cx="484932" cy="201690"/>
            </a:xfrm>
            <a:prstGeom prst="rect">
              <a:avLst/>
            </a:prstGeom>
            <a:solidFill>
              <a:srgbClr val="F2881F"/>
            </a:solidFill>
            <a:ln>
              <a:solidFill>
                <a:srgbClr val="F2881F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CE1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0D530A1-E41D-E799-6864-040DCD69408C}"/>
                </a:ext>
              </a:extLst>
            </p:cNvPr>
            <p:cNvSpPr/>
            <p:nvPr/>
          </p:nvSpPr>
          <p:spPr>
            <a:xfrm>
              <a:off x="8583995" y="1010122"/>
              <a:ext cx="484932" cy="20169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CE2</a:t>
              </a:r>
            </a:p>
          </p:txBody>
        </p:sp>
      </p:grpSp>
      <p:sp>
        <p:nvSpPr>
          <p:cNvPr id="25" name="ZoneTexte 24">
            <a:extLst>
              <a:ext uri="{FF2B5EF4-FFF2-40B4-BE49-F238E27FC236}">
                <a16:creationId xmlns:a16="http://schemas.microsoft.com/office/drawing/2014/main" id="{521D27AC-417B-7EB0-4CBE-0671ECF41CCB}"/>
              </a:ext>
            </a:extLst>
          </p:cNvPr>
          <p:cNvSpPr txBox="1"/>
          <p:nvPr/>
        </p:nvSpPr>
        <p:spPr>
          <a:xfrm>
            <a:off x="0" y="6600145"/>
            <a:ext cx="88862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Mission Maitrise de La Langue Nathalie Leblanc CPD Maitrise de La Langue et Nathalie </a:t>
            </a:r>
            <a:r>
              <a:rPr lang="fr-FR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Satre</a:t>
            </a: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CPD Formation DSDEN 06 - Janvier 2025 </a:t>
            </a:r>
          </a:p>
        </p:txBody>
      </p:sp>
    </p:spTree>
    <p:extLst>
      <p:ext uri="{BB962C8B-B14F-4D97-AF65-F5344CB8AC3E}">
        <p14:creationId xmlns:p14="http://schemas.microsoft.com/office/powerpoint/2010/main" val="1972629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B35B79B4-F4C5-60F2-A3C3-FA461F1F1CBD}"/>
              </a:ext>
            </a:extLst>
          </p:cNvPr>
          <p:cNvSpPr txBox="1"/>
          <p:nvPr/>
        </p:nvSpPr>
        <p:spPr>
          <a:xfrm>
            <a:off x="3640305" y="12901"/>
            <a:ext cx="532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repérer dans la phrase simple</a:t>
            </a:r>
          </a:p>
          <a:p>
            <a:pPr algn="ctr"/>
            <a:endParaRPr lang="fr-FR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ED8669BC-DCE1-0564-8372-B76F99D933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712473"/>
              </p:ext>
            </p:extLst>
          </p:nvPr>
        </p:nvGraphicFramePr>
        <p:xfrm>
          <a:off x="152401" y="363778"/>
          <a:ext cx="12039599" cy="64366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62487">
                  <a:extLst>
                    <a:ext uri="{9D8B030D-6E8A-4147-A177-3AD203B41FA5}">
                      <a16:colId xmlns:a16="http://schemas.microsoft.com/office/drawing/2014/main" val="1245368276"/>
                    </a:ext>
                  </a:extLst>
                </a:gridCol>
                <a:gridCol w="4890889">
                  <a:extLst>
                    <a:ext uri="{9D8B030D-6E8A-4147-A177-3AD203B41FA5}">
                      <a16:colId xmlns:a16="http://schemas.microsoft.com/office/drawing/2014/main" val="1674417080"/>
                    </a:ext>
                  </a:extLst>
                </a:gridCol>
                <a:gridCol w="2486223">
                  <a:extLst>
                    <a:ext uri="{9D8B030D-6E8A-4147-A177-3AD203B41FA5}">
                      <a16:colId xmlns:a16="http://schemas.microsoft.com/office/drawing/2014/main" val="1601087767"/>
                    </a:ext>
                  </a:extLst>
                </a:gridCol>
              </a:tblGrid>
              <a:tr h="441808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Objectifs d’apprentissage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Exemples d’activités et de réussite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Points de vigilance</a:t>
                      </a:r>
                    </a:p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71461"/>
                  </a:ext>
                </a:extLst>
              </a:tr>
              <a:tr h="3490281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S’approprier progressivement la notion de phrase simple et ses trois marqueurs essentiels : majuscule, ponctuation et sens.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 la phrase simple, en distinguer les principaux constituants et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nommer </a:t>
                      </a: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: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GS, verbe et compléments sans distinguer ces derniers entre eux.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phrase à deux pattes : 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qui ou de quoi parle-t-on ?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Ce qu’on en dit ?</a:t>
                      </a:r>
                    </a:p>
                    <a:p>
                      <a:pPr marL="628650" lvl="1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 le verbe par l’encadrement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avec l’adverbe de négation ne …pas.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 le verbe par la commutation.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 le verbe par la variation 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en fonction du temps.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Opérer des manipulations de phrases :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déplacement, suppression, ajout,</a:t>
                      </a:r>
                    </a:p>
                    <a:p>
                      <a:pPr marL="0" lv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substitution.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Collectes de différents sujets.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Activités de transposition.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Ateliers d’écriture à contraintes.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i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un premier temps</a:t>
                      </a: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, étude de la phrase de base : sujet + prédicat avec différents sujets ( GN plus ou moins expansés, pronoms, noms propres) et prédication d’un verbe seul et d’un verbe avec des compléments.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i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un second temps, </a:t>
                      </a: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étude de la phrase de base avec des compléments de phrase.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  <a:hlinkClick r:id="rId3"/>
                        </a:rPr>
                        <a:t>La phrase à deux pattes Revue Didactique Grammaire</a:t>
                      </a:r>
                      <a:endParaRPr lang="fr-FR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 verbes d’action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 verbes en 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 verbes irréguliers du 3</a:t>
                      </a:r>
                      <a:r>
                        <a:rPr lang="fr-FR" sz="1050" baseline="30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ème</a:t>
                      </a: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groupe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Être, avoir et aller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5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Privilégier la composition du GN avec D, N et Adj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524640"/>
                  </a:ext>
                </a:extLst>
              </a:tr>
              <a:tr h="236755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S’appuyer sur la ponctuation pour reconnaitre les trois types de phrase.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les formes négatives et exclamatives.</a:t>
                      </a:r>
                    </a:p>
                    <a:p>
                      <a:endParaRPr lang="fr-FR" sz="1200" dirty="0">
                        <a:solidFill>
                          <a:srgbClr val="00B05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et utiliser les trois types de phrases, en lien avec la ponctuation.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les formes négatives et exclamatives et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savoir effectuer des transformations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1" dirty="0">
                        <a:solidFill>
                          <a:srgbClr val="00B05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et produire </a:t>
                      </a: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trois types de phrases.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et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produire</a:t>
                      </a: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les formes négative et exclamative.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Manipuler les types de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phrases déclaratives et impératives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et savoir expliciter le changement.  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Lire à haute voix en s’appuyant sur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les signes de ponctuation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et sur les groupes de sens/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Transformer des phrases de différents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types à la forme négative.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Repérer dans un texte les passages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au discours direct.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Privilégier les activités de lecture à haute voix pour intégrer les types de phrases et les formes.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05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              </a:t>
                      </a:r>
                      <a:r>
                        <a:rPr lang="fr-FR" sz="9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Pages 25, 26 et 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5243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E4424DD5-221F-F20F-F988-F0F3E3DDF460}"/>
              </a:ext>
            </a:extLst>
          </p:cNvPr>
          <p:cNvSpPr/>
          <p:nvPr/>
        </p:nvSpPr>
        <p:spPr>
          <a:xfrm>
            <a:off x="263816" y="41036"/>
            <a:ext cx="614955" cy="37362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302E079-62E7-B190-8E66-52F545DD0B1C}"/>
              </a:ext>
            </a:extLst>
          </p:cNvPr>
          <p:cNvSpPr/>
          <p:nvPr/>
        </p:nvSpPr>
        <p:spPr>
          <a:xfrm>
            <a:off x="936442" y="41036"/>
            <a:ext cx="614955" cy="373625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123EB2-6743-4125-7A83-6436713A5027}"/>
              </a:ext>
            </a:extLst>
          </p:cNvPr>
          <p:cNvSpPr/>
          <p:nvPr/>
        </p:nvSpPr>
        <p:spPr>
          <a:xfrm>
            <a:off x="1666275" y="41036"/>
            <a:ext cx="614955" cy="3736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CE2</a:t>
            </a:r>
          </a:p>
        </p:txBody>
      </p:sp>
      <p:grpSp>
        <p:nvGrpSpPr>
          <p:cNvPr id="22" name="Groupe 21">
            <a:extLst>
              <a:ext uri="{FF2B5EF4-FFF2-40B4-BE49-F238E27FC236}">
                <a16:creationId xmlns:a16="http://schemas.microsoft.com/office/drawing/2014/main" id="{CB70A1DF-8EF0-470F-B9C3-CDA60E1EE84E}"/>
              </a:ext>
            </a:extLst>
          </p:cNvPr>
          <p:cNvGrpSpPr/>
          <p:nvPr/>
        </p:nvGrpSpPr>
        <p:grpSpPr>
          <a:xfrm>
            <a:off x="8002116" y="1025646"/>
            <a:ext cx="1557130" cy="211427"/>
            <a:chOff x="7511797" y="1000385"/>
            <a:chExt cx="1557130" cy="21142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87D7569-AB1C-2E3B-40D2-24AF67298B5D}"/>
                </a:ext>
              </a:extLst>
            </p:cNvPr>
            <p:cNvSpPr/>
            <p:nvPr/>
          </p:nvSpPr>
          <p:spPr>
            <a:xfrm>
              <a:off x="7511797" y="1010122"/>
              <a:ext cx="398793" cy="19195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CP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D512241-AC42-B51F-6BE2-935B6E80BCB5}"/>
                </a:ext>
              </a:extLst>
            </p:cNvPr>
            <p:cNvSpPr/>
            <p:nvPr/>
          </p:nvSpPr>
          <p:spPr>
            <a:xfrm>
              <a:off x="7982249" y="1000385"/>
              <a:ext cx="484932" cy="201690"/>
            </a:xfrm>
            <a:prstGeom prst="rect">
              <a:avLst/>
            </a:prstGeom>
            <a:solidFill>
              <a:srgbClr val="F2881F"/>
            </a:solidFill>
            <a:ln>
              <a:solidFill>
                <a:srgbClr val="F2881F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CE1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00F3170-9590-6F50-5087-59A50B2A3E08}"/>
                </a:ext>
              </a:extLst>
            </p:cNvPr>
            <p:cNvSpPr/>
            <p:nvPr/>
          </p:nvSpPr>
          <p:spPr>
            <a:xfrm>
              <a:off x="8583995" y="1010122"/>
              <a:ext cx="484932" cy="20169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CE2</a:t>
              </a:r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F2A536D6-2BCB-36FC-A583-E1B6F2586DC5}"/>
              </a:ext>
            </a:extLst>
          </p:cNvPr>
          <p:cNvSpPr/>
          <p:nvPr/>
        </p:nvSpPr>
        <p:spPr>
          <a:xfrm>
            <a:off x="9049787" y="1898247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2A948A-9F14-3483-64AC-560A8AB221A8}"/>
              </a:ext>
            </a:extLst>
          </p:cNvPr>
          <p:cNvSpPr/>
          <p:nvPr/>
        </p:nvSpPr>
        <p:spPr>
          <a:xfrm>
            <a:off x="9042888" y="2513661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18" name="Accolade fermante 17">
            <a:extLst>
              <a:ext uri="{FF2B5EF4-FFF2-40B4-BE49-F238E27FC236}">
                <a16:creationId xmlns:a16="http://schemas.microsoft.com/office/drawing/2014/main" id="{33592905-C342-C743-1210-8F4B3FB695D5}"/>
              </a:ext>
            </a:extLst>
          </p:cNvPr>
          <p:cNvSpPr/>
          <p:nvPr/>
        </p:nvSpPr>
        <p:spPr>
          <a:xfrm>
            <a:off x="8720709" y="1551263"/>
            <a:ext cx="208722" cy="145481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E132AC0-F9C5-8B90-E25D-61699A614624}"/>
              </a:ext>
            </a:extLst>
          </p:cNvPr>
          <p:cNvSpPr/>
          <p:nvPr/>
        </p:nvSpPr>
        <p:spPr>
          <a:xfrm>
            <a:off x="8986021" y="3398226"/>
            <a:ext cx="572931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8A6A07-9393-0C22-71FA-7032357C9BB4}"/>
              </a:ext>
            </a:extLst>
          </p:cNvPr>
          <p:cNvSpPr/>
          <p:nvPr/>
        </p:nvSpPr>
        <p:spPr>
          <a:xfrm>
            <a:off x="9015551" y="3919457"/>
            <a:ext cx="484932" cy="18836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21" name="Accolade fermante 20">
            <a:extLst>
              <a:ext uri="{FF2B5EF4-FFF2-40B4-BE49-F238E27FC236}">
                <a16:creationId xmlns:a16="http://schemas.microsoft.com/office/drawing/2014/main" id="{38EA4D9F-80B0-6FB2-D617-C5070818EA3F}"/>
              </a:ext>
            </a:extLst>
          </p:cNvPr>
          <p:cNvSpPr/>
          <p:nvPr/>
        </p:nvSpPr>
        <p:spPr>
          <a:xfrm>
            <a:off x="8741182" y="3336652"/>
            <a:ext cx="208722" cy="838285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40582EA2-FE7A-35DA-D5E4-7ABF943CB7DD}"/>
              </a:ext>
            </a:extLst>
          </p:cNvPr>
          <p:cNvGrpSpPr/>
          <p:nvPr/>
        </p:nvGrpSpPr>
        <p:grpSpPr>
          <a:xfrm>
            <a:off x="7966314" y="4770976"/>
            <a:ext cx="1659677" cy="179691"/>
            <a:chOff x="7586366" y="1010122"/>
            <a:chExt cx="1482561" cy="201690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2317E33-C6A8-D2B3-210F-F51DAC3B5C4B}"/>
                </a:ext>
              </a:extLst>
            </p:cNvPr>
            <p:cNvSpPr/>
            <p:nvPr/>
          </p:nvSpPr>
          <p:spPr>
            <a:xfrm>
              <a:off x="7586366" y="1010122"/>
              <a:ext cx="398793" cy="191953"/>
            </a:xfrm>
            <a:prstGeom prst="rect">
              <a:avLst/>
            </a:pr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CP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F12CDA1-994C-BF72-2FC4-7258C52A5DAA}"/>
                </a:ext>
              </a:extLst>
            </p:cNvPr>
            <p:cNvSpPr/>
            <p:nvPr/>
          </p:nvSpPr>
          <p:spPr>
            <a:xfrm>
              <a:off x="8038697" y="1010122"/>
              <a:ext cx="484932" cy="201690"/>
            </a:xfrm>
            <a:prstGeom prst="rect">
              <a:avLst/>
            </a:prstGeom>
            <a:solidFill>
              <a:srgbClr val="F2881F"/>
            </a:solidFill>
            <a:ln>
              <a:solidFill>
                <a:srgbClr val="F2881F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CE1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52178A2-45CF-C57C-ECC7-BE7BDC197669}"/>
                </a:ext>
              </a:extLst>
            </p:cNvPr>
            <p:cNvSpPr/>
            <p:nvPr/>
          </p:nvSpPr>
          <p:spPr>
            <a:xfrm>
              <a:off x="8583995" y="1010122"/>
              <a:ext cx="484932" cy="20169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>
                <a:shade val="15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CE2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71AB51C-0CF7-50D7-3325-752B60AB856E}"/>
              </a:ext>
            </a:extLst>
          </p:cNvPr>
          <p:cNvSpPr/>
          <p:nvPr/>
        </p:nvSpPr>
        <p:spPr>
          <a:xfrm>
            <a:off x="9015551" y="5670079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ECD47DF-70F7-EBCE-58E2-77C49F364B5F}"/>
              </a:ext>
            </a:extLst>
          </p:cNvPr>
          <p:cNvSpPr/>
          <p:nvPr/>
        </p:nvSpPr>
        <p:spPr>
          <a:xfrm>
            <a:off x="9015551" y="6292533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9991B4EC-DE6F-FEA5-69CC-B2336F55FD6B}"/>
              </a:ext>
            </a:extLst>
          </p:cNvPr>
          <p:cNvSpPr/>
          <p:nvPr/>
        </p:nvSpPr>
        <p:spPr>
          <a:xfrm>
            <a:off x="8754913" y="5577770"/>
            <a:ext cx="188326" cy="993344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EA602A2-9F76-1DF4-8325-325A266185FA}"/>
              </a:ext>
            </a:extLst>
          </p:cNvPr>
          <p:cNvSpPr/>
          <p:nvPr/>
        </p:nvSpPr>
        <p:spPr>
          <a:xfrm>
            <a:off x="1631181" y="2550137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885593-AE66-7FA3-49B3-96029F2DF173}"/>
              </a:ext>
            </a:extLst>
          </p:cNvPr>
          <p:cNvSpPr/>
          <p:nvPr/>
        </p:nvSpPr>
        <p:spPr>
          <a:xfrm>
            <a:off x="2342695" y="2554466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455808-9014-07FB-EAE3-B7383EE2BAA4}"/>
              </a:ext>
            </a:extLst>
          </p:cNvPr>
          <p:cNvSpPr txBox="1"/>
          <p:nvPr/>
        </p:nvSpPr>
        <p:spPr>
          <a:xfrm>
            <a:off x="2056069" y="2512482"/>
            <a:ext cx="34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</a:t>
            </a:r>
          </a:p>
        </p:txBody>
      </p:sp>
      <p:pic>
        <p:nvPicPr>
          <p:cNvPr id="12" name="Image 11" descr="Une image contenant texte, capture d’écran, Police, diagramme&#10;&#10;Description générée automatiquement">
            <a:extLst>
              <a:ext uri="{FF2B5EF4-FFF2-40B4-BE49-F238E27FC236}">
                <a16:creationId xmlns:a16="http://schemas.microsoft.com/office/drawing/2014/main" id="{CCC670ED-AAD3-1316-5470-461CB00899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2719" y="5172424"/>
            <a:ext cx="999867" cy="139869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Ellipse 12">
            <a:extLst>
              <a:ext uri="{FF2B5EF4-FFF2-40B4-BE49-F238E27FC236}">
                <a16:creationId xmlns:a16="http://schemas.microsoft.com/office/drawing/2014/main" id="{510C33EC-7EAC-1E66-9797-CFFDAECABC99}"/>
              </a:ext>
            </a:extLst>
          </p:cNvPr>
          <p:cNvSpPr/>
          <p:nvPr/>
        </p:nvSpPr>
        <p:spPr>
          <a:xfrm>
            <a:off x="11763063" y="30754"/>
            <a:ext cx="338890" cy="28448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245344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DFBAD0-3925-1149-7E3A-83520C19BF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48F1131-6320-DDB7-A6C2-8023E5846573}"/>
              </a:ext>
            </a:extLst>
          </p:cNvPr>
          <p:cNvSpPr txBox="1"/>
          <p:nvPr/>
        </p:nvSpPr>
        <p:spPr>
          <a:xfrm>
            <a:off x="3626018" y="227849"/>
            <a:ext cx="5329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repérer dans la phrase simple</a:t>
            </a:r>
          </a:p>
          <a:p>
            <a:pPr algn="ctr"/>
            <a:endParaRPr lang="fr-FR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7CD27C80-1717-1CED-1A97-5DCDB8CA8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60564"/>
              </p:ext>
            </p:extLst>
          </p:nvPr>
        </p:nvGraphicFramePr>
        <p:xfrm>
          <a:off x="263817" y="606731"/>
          <a:ext cx="11737684" cy="5120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49979">
                  <a:extLst>
                    <a:ext uri="{9D8B030D-6E8A-4147-A177-3AD203B41FA5}">
                      <a16:colId xmlns:a16="http://schemas.microsoft.com/office/drawing/2014/main" val="1245368276"/>
                    </a:ext>
                  </a:extLst>
                </a:gridCol>
                <a:gridCol w="4444542">
                  <a:extLst>
                    <a:ext uri="{9D8B030D-6E8A-4147-A177-3AD203B41FA5}">
                      <a16:colId xmlns:a16="http://schemas.microsoft.com/office/drawing/2014/main" val="1674417080"/>
                    </a:ext>
                  </a:extLst>
                </a:gridCol>
                <a:gridCol w="2443163">
                  <a:extLst>
                    <a:ext uri="{9D8B030D-6E8A-4147-A177-3AD203B41FA5}">
                      <a16:colId xmlns:a16="http://schemas.microsoft.com/office/drawing/2014/main" val="1601087767"/>
                    </a:ext>
                  </a:extLst>
                </a:gridCol>
              </a:tblGrid>
              <a:tr h="338491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Objectifs d’apprentissage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Exemples d’activités et de réussite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Points de vigilance</a:t>
                      </a:r>
                    </a:p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71461"/>
                  </a:ext>
                </a:extLst>
              </a:tr>
              <a:tr h="10148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Constituer des corpus par classe de mots : noms, verbes, déterminants, adjectifs, pronoms personnels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Différencier et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nommer </a:t>
                      </a: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principales classes de mots : le déterminant,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nom commun, le nom propre, </a:t>
                      </a: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l’adjectif, le verbe,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 pronom personnel sujet et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l’adverbe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Collectes de mots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Tris d’images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Tris de mots (D, N et Adj) entendus,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lus ou écrits en fonction de leur genre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 et de leur nombre.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Tris de mots à visée grammaticale avec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des premiers critères d’identification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Tris de mots à visée grammaticale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avec des critères d’identification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plus précis et diversifiés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Activités de transposition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Tris de mots en découvrant aussi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l’adverbe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les différences entre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mots variables et invariables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Substituer à un GN sujet un pronom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personnel sujet et inversement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Mobilisation des termes grammaticaux pour résoudre des problèmes d’orthographe,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d’écriture et de lecture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Faire évoluer les critères d’identification pour chaque classe grammaticale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Proposer au moins 3 mots pour chaque classe grammaticale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Privilégier les aspects concrets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  <a:hlinkClick r:id="rId2"/>
                        </a:rPr>
                        <a:t>Banque de Séquences Didactiques Les tris de mots à visée grammaticale</a:t>
                      </a:r>
                      <a:endParaRPr lang="fr-FR" sz="1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5845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95F65B78-ED58-E461-6E1C-02E0C8CC8D10}"/>
              </a:ext>
            </a:extLst>
          </p:cNvPr>
          <p:cNvSpPr/>
          <p:nvPr/>
        </p:nvSpPr>
        <p:spPr>
          <a:xfrm>
            <a:off x="263816" y="41036"/>
            <a:ext cx="614955" cy="37362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4079FE-9810-E88B-626E-FBC5C49213D1}"/>
              </a:ext>
            </a:extLst>
          </p:cNvPr>
          <p:cNvSpPr/>
          <p:nvPr/>
        </p:nvSpPr>
        <p:spPr>
          <a:xfrm>
            <a:off x="936442" y="41036"/>
            <a:ext cx="614955" cy="373625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3B89494-E88B-C8B5-199F-FD447FF91A14}"/>
              </a:ext>
            </a:extLst>
          </p:cNvPr>
          <p:cNvSpPr/>
          <p:nvPr/>
        </p:nvSpPr>
        <p:spPr>
          <a:xfrm>
            <a:off x="1666275" y="41036"/>
            <a:ext cx="614955" cy="3736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CE2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49D5E9-F240-CC4D-4E89-ADBF019173BF}"/>
              </a:ext>
            </a:extLst>
          </p:cNvPr>
          <p:cNvSpPr/>
          <p:nvPr/>
        </p:nvSpPr>
        <p:spPr>
          <a:xfrm>
            <a:off x="1666275" y="3731171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13515C3-90B8-15BE-914A-EEB510AB6FBD}"/>
              </a:ext>
            </a:extLst>
          </p:cNvPr>
          <p:cNvSpPr/>
          <p:nvPr/>
        </p:nvSpPr>
        <p:spPr>
          <a:xfrm>
            <a:off x="860900" y="3731171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C9A04A19-898E-11D4-ADEC-687E05AC22D7}"/>
              </a:ext>
            </a:extLst>
          </p:cNvPr>
          <p:cNvSpPr txBox="1"/>
          <p:nvPr/>
        </p:nvSpPr>
        <p:spPr>
          <a:xfrm>
            <a:off x="1337356" y="3685556"/>
            <a:ext cx="34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B6ACB6B-7472-2306-F3A6-0C19F98A115A}"/>
              </a:ext>
            </a:extLst>
          </p:cNvPr>
          <p:cNvSpPr/>
          <p:nvPr/>
        </p:nvSpPr>
        <p:spPr>
          <a:xfrm>
            <a:off x="11763063" y="30754"/>
            <a:ext cx="338890" cy="28448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B316C0A-EE43-4C03-4AB0-4D988FCE1A9F}"/>
              </a:ext>
            </a:extLst>
          </p:cNvPr>
          <p:cNvSpPr/>
          <p:nvPr/>
        </p:nvSpPr>
        <p:spPr>
          <a:xfrm>
            <a:off x="9042888" y="3239607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971729BA-BDBB-5ECB-A327-0703F165942C}"/>
              </a:ext>
            </a:extLst>
          </p:cNvPr>
          <p:cNvSpPr/>
          <p:nvPr/>
        </p:nvSpPr>
        <p:spPr>
          <a:xfrm>
            <a:off x="8747286" y="2958149"/>
            <a:ext cx="208722" cy="77302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Accolade fermante 17">
            <a:extLst>
              <a:ext uri="{FF2B5EF4-FFF2-40B4-BE49-F238E27FC236}">
                <a16:creationId xmlns:a16="http://schemas.microsoft.com/office/drawing/2014/main" id="{5FE65DAC-D010-9830-80E2-BD326D176F6F}"/>
              </a:ext>
            </a:extLst>
          </p:cNvPr>
          <p:cNvSpPr/>
          <p:nvPr/>
        </p:nvSpPr>
        <p:spPr>
          <a:xfrm>
            <a:off x="8789049" y="4110053"/>
            <a:ext cx="208722" cy="146207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B76F388-BD5C-F45A-DA26-8EF7F0A9CF5F}"/>
              </a:ext>
            </a:extLst>
          </p:cNvPr>
          <p:cNvSpPr/>
          <p:nvPr/>
        </p:nvSpPr>
        <p:spPr>
          <a:xfrm>
            <a:off x="9042888" y="4697194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2A359E-C4E4-AFC3-F326-E537029FC90E}"/>
              </a:ext>
            </a:extLst>
          </p:cNvPr>
          <p:cNvSpPr/>
          <p:nvPr/>
        </p:nvSpPr>
        <p:spPr>
          <a:xfrm flipH="1">
            <a:off x="9042888" y="1611245"/>
            <a:ext cx="409337" cy="20169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21" name="Accolade fermante 20">
            <a:extLst>
              <a:ext uri="{FF2B5EF4-FFF2-40B4-BE49-F238E27FC236}">
                <a16:creationId xmlns:a16="http://schemas.microsoft.com/office/drawing/2014/main" id="{2E3172C5-169B-044F-D15E-BA5892ADB102}"/>
              </a:ext>
            </a:extLst>
          </p:cNvPr>
          <p:cNvSpPr/>
          <p:nvPr/>
        </p:nvSpPr>
        <p:spPr>
          <a:xfrm>
            <a:off x="8729644" y="1172417"/>
            <a:ext cx="208722" cy="1199308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407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FB0607-4E93-377F-F720-8D7D9C47A3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B90AE9D4-E877-9B35-64F8-288FC57D3889}"/>
              </a:ext>
            </a:extLst>
          </p:cNvPr>
          <p:cNvSpPr txBox="1"/>
          <p:nvPr/>
        </p:nvSpPr>
        <p:spPr>
          <a:xfrm>
            <a:off x="3025350" y="8657"/>
            <a:ext cx="775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Découvrir, comprendre et mettre en œuvre l’orthographe grammaticale</a:t>
            </a:r>
          </a:p>
          <a:p>
            <a:pPr algn="ctr"/>
            <a:endParaRPr lang="fr-FR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A3D8975-772F-EAD7-DB4F-C33B786ADF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121421"/>
              </p:ext>
            </p:extLst>
          </p:nvPr>
        </p:nvGraphicFramePr>
        <p:xfrm>
          <a:off x="93785" y="507604"/>
          <a:ext cx="11969261" cy="63821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3267">
                  <a:extLst>
                    <a:ext uri="{9D8B030D-6E8A-4147-A177-3AD203B41FA5}">
                      <a16:colId xmlns:a16="http://schemas.microsoft.com/office/drawing/2014/main" val="1245368276"/>
                    </a:ext>
                  </a:extLst>
                </a:gridCol>
                <a:gridCol w="5254466">
                  <a:extLst>
                    <a:ext uri="{9D8B030D-6E8A-4147-A177-3AD203B41FA5}">
                      <a16:colId xmlns:a16="http://schemas.microsoft.com/office/drawing/2014/main" val="1674417080"/>
                    </a:ext>
                  </a:extLst>
                </a:gridCol>
                <a:gridCol w="2211528">
                  <a:extLst>
                    <a:ext uri="{9D8B030D-6E8A-4147-A177-3AD203B41FA5}">
                      <a16:colId xmlns:a16="http://schemas.microsoft.com/office/drawing/2014/main" val="1601087767"/>
                    </a:ext>
                  </a:extLst>
                </a:gridCol>
              </a:tblGrid>
              <a:tr h="44222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Objectifs d’apprentissage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Exemples d’activités et de réussite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Points de vigilance</a:t>
                      </a:r>
                    </a:p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71461"/>
                  </a:ext>
                </a:extLst>
              </a:tr>
              <a:tr h="362625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Comprendre les notions de masculin et de féminin.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Comprendre les notions de singulier et de pluriel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 familiariser avec la notion de chaine d’accords (D, N, Adj) en repérant et en identifiant les régularités des marques de genre et de nombre.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le GN </a:t>
                      </a: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et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comprendre le lien </a:t>
                      </a:r>
                      <a:r>
                        <a:rPr lang="fr-FR" sz="120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entre le déterminant, le nom et l’adjectif dans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la chaine d’accords.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1" dirty="0">
                        <a:solidFill>
                          <a:srgbClr val="F2881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Repérer, comprendre et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mettre en œuvre </a:t>
                      </a: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marques d’accord au sein du groupe nominal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1" dirty="0">
                        <a:solidFill>
                          <a:srgbClr val="F2881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les marques du féminin à partir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d’exemples sonores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les marques du pluriel : les marques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du pluriel sonores sont rares et les marques écrites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sont très nombreuses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Opérer des classements grammaticaux de GN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en fonction de leur genre ou de leur nombre (tris)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dictée, orthographier sous la dictée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des groupes nominaux et observer les modifications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Reconnaitre le déterminant en indiquant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son genre et son nombre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dictée, marquer les accords réguliers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pour les noms et les adjectifs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Marquer les accords de pluriel irréguliers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pour les noms, des marques du féminin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quand elles s’entendent avec les noms et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dans les adjectifs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Classer les noms en fonction de leur genre :un, une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Manipuler des GN avec des adjectifs où la variation au féminin s’entend ( 67% des adjectifs ont des féminins non-audibles)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Manipuler des GN avec des adjectifs où la variation au féminin ne s’entend pas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Manipuler des GN avec des adjectifs où le « e » terminal est au masculin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D’autres variables sont à prendre en compte : la place de l’adjectif au sein du GN, un déterminant évoquant le pluriel ou la pluralité (chaque, des)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524640"/>
                  </a:ext>
                </a:extLst>
              </a:tr>
              <a:tr h="2145396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S’initier à l’identification de la relation sujet-verbe à partir du sens et de l’observation des effets des transformations liées aux temps et aux personnes.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200" b="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Identifier, </a:t>
                      </a:r>
                      <a:r>
                        <a:rPr lang="fr-FR" sz="12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dans des situations simples, la relation sujet-verbe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dictée, écrire des groupes verbaux du type 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la voiture roule, les voitures roulent et observer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les variations orthographiques.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Résoudre des devinettes orthographiques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Je suis bleue, la mer ou l’océan 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Relier sémantiquement le sujet et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le verbe et opérer des transformations.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2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Opérer des transformations de personne et de temps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dictée, verbaliser des raisonnements orthographiques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Dictées réflexives quotidiennes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Dictées noircies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Ateliers de négociations graphiques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Copies avec disparition du modèle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Copies chronométrées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  <a:hlinkClick r:id="rId3"/>
                        </a:rPr>
                        <a:t>La dictée réflexive quotidienne Patrice Gourdet</a:t>
                      </a: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5243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B3563831-88F6-C357-EE00-AE3DA7F21B2D}"/>
              </a:ext>
            </a:extLst>
          </p:cNvPr>
          <p:cNvSpPr/>
          <p:nvPr/>
        </p:nvSpPr>
        <p:spPr>
          <a:xfrm>
            <a:off x="263816" y="41036"/>
            <a:ext cx="614955" cy="37362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17B8993-2B4B-437F-10EC-44F2BA5EF5F3}"/>
              </a:ext>
            </a:extLst>
          </p:cNvPr>
          <p:cNvSpPr/>
          <p:nvPr/>
        </p:nvSpPr>
        <p:spPr>
          <a:xfrm>
            <a:off x="936442" y="41036"/>
            <a:ext cx="614955" cy="373625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EDB21F-363D-88D0-9ED8-6CE8EABBAD92}"/>
              </a:ext>
            </a:extLst>
          </p:cNvPr>
          <p:cNvSpPr/>
          <p:nvPr/>
        </p:nvSpPr>
        <p:spPr>
          <a:xfrm>
            <a:off x="1666275" y="41036"/>
            <a:ext cx="614955" cy="3736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000C038-1B51-F901-E0C6-6AA33B1F97C6}"/>
              </a:ext>
            </a:extLst>
          </p:cNvPr>
          <p:cNvSpPr/>
          <p:nvPr/>
        </p:nvSpPr>
        <p:spPr>
          <a:xfrm>
            <a:off x="9366086" y="3040855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4CD31AE-3AF1-8889-4F3B-A53ECF96CFB5}"/>
              </a:ext>
            </a:extLst>
          </p:cNvPr>
          <p:cNvSpPr/>
          <p:nvPr/>
        </p:nvSpPr>
        <p:spPr>
          <a:xfrm>
            <a:off x="9339856" y="3492502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6B651FFD-5D55-A8B7-0DCD-1A30A4611D65}"/>
              </a:ext>
            </a:extLst>
          </p:cNvPr>
          <p:cNvSpPr/>
          <p:nvPr/>
        </p:nvSpPr>
        <p:spPr>
          <a:xfrm>
            <a:off x="9056986" y="2860944"/>
            <a:ext cx="123915" cy="96278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F417E6-0809-2E48-2153-7F83B4A1506E}"/>
              </a:ext>
            </a:extLst>
          </p:cNvPr>
          <p:cNvSpPr/>
          <p:nvPr/>
        </p:nvSpPr>
        <p:spPr>
          <a:xfrm>
            <a:off x="9264059" y="1623074"/>
            <a:ext cx="398793" cy="18722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64C4A-4A9D-1C44-5A33-02398D24534E}"/>
              </a:ext>
            </a:extLst>
          </p:cNvPr>
          <p:cNvSpPr/>
          <p:nvPr/>
        </p:nvSpPr>
        <p:spPr>
          <a:xfrm>
            <a:off x="9339856" y="4194107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E52F1733-DFB2-78C4-3E7F-162AB2592BAC}"/>
              </a:ext>
            </a:extLst>
          </p:cNvPr>
          <p:cNvSpPr/>
          <p:nvPr/>
        </p:nvSpPr>
        <p:spPr>
          <a:xfrm>
            <a:off x="9056985" y="3927023"/>
            <a:ext cx="123916" cy="70038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7D64D6-F381-4675-E3BD-EF2EE220489B}"/>
              </a:ext>
            </a:extLst>
          </p:cNvPr>
          <p:cNvSpPr/>
          <p:nvPr/>
        </p:nvSpPr>
        <p:spPr>
          <a:xfrm>
            <a:off x="9315978" y="5706288"/>
            <a:ext cx="484933" cy="185358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EDA246-C948-1B64-FFD8-21F911F63ACA}"/>
              </a:ext>
            </a:extLst>
          </p:cNvPr>
          <p:cNvSpPr/>
          <p:nvPr/>
        </p:nvSpPr>
        <p:spPr>
          <a:xfrm>
            <a:off x="9366086" y="6249551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13" name="Accolade fermante 12">
            <a:extLst>
              <a:ext uri="{FF2B5EF4-FFF2-40B4-BE49-F238E27FC236}">
                <a16:creationId xmlns:a16="http://schemas.microsoft.com/office/drawing/2014/main" id="{615B7D22-49D9-834A-2B4D-4F80270F688C}"/>
              </a:ext>
            </a:extLst>
          </p:cNvPr>
          <p:cNvSpPr/>
          <p:nvPr/>
        </p:nvSpPr>
        <p:spPr>
          <a:xfrm>
            <a:off x="9157653" y="5483405"/>
            <a:ext cx="294572" cy="1353921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C26D57-CFCD-7002-F324-D706097DE06D}"/>
              </a:ext>
            </a:extLst>
          </p:cNvPr>
          <p:cNvSpPr/>
          <p:nvPr/>
        </p:nvSpPr>
        <p:spPr>
          <a:xfrm>
            <a:off x="1177181" y="5370736"/>
            <a:ext cx="398793" cy="18722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FF0653-6F51-A5B5-A432-D75EFC439CF1}"/>
              </a:ext>
            </a:extLst>
          </p:cNvPr>
          <p:cNvSpPr/>
          <p:nvPr/>
        </p:nvSpPr>
        <p:spPr>
          <a:xfrm>
            <a:off x="1846392" y="5371789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C123D31-EC91-67C1-6FC3-96ED8149453C}"/>
              </a:ext>
            </a:extLst>
          </p:cNvPr>
          <p:cNvSpPr txBox="1"/>
          <p:nvPr/>
        </p:nvSpPr>
        <p:spPr>
          <a:xfrm>
            <a:off x="1534393" y="5296480"/>
            <a:ext cx="34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</a:t>
            </a:r>
          </a:p>
        </p:txBody>
      </p:sp>
      <p:sp>
        <p:nvSpPr>
          <p:cNvPr id="17" name="Accolade fermante 16">
            <a:extLst>
              <a:ext uri="{FF2B5EF4-FFF2-40B4-BE49-F238E27FC236}">
                <a16:creationId xmlns:a16="http://schemas.microsoft.com/office/drawing/2014/main" id="{BC85B01B-D252-1DBC-D299-309924EBA611}"/>
              </a:ext>
            </a:extLst>
          </p:cNvPr>
          <p:cNvSpPr/>
          <p:nvPr/>
        </p:nvSpPr>
        <p:spPr>
          <a:xfrm>
            <a:off x="9056985" y="1073408"/>
            <a:ext cx="118279" cy="147984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432A6A7-DE5F-46A6-6078-1F659754A496}"/>
              </a:ext>
            </a:extLst>
          </p:cNvPr>
          <p:cNvSpPr/>
          <p:nvPr/>
        </p:nvSpPr>
        <p:spPr>
          <a:xfrm>
            <a:off x="9385941" y="5011292"/>
            <a:ext cx="398793" cy="18722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19" name="Accolade fermante 18">
            <a:extLst>
              <a:ext uri="{FF2B5EF4-FFF2-40B4-BE49-F238E27FC236}">
                <a16:creationId xmlns:a16="http://schemas.microsoft.com/office/drawing/2014/main" id="{688146DC-1CD4-21DA-F690-81F38AD26A3A}"/>
              </a:ext>
            </a:extLst>
          </p:cNvPr>
          <p:cNvSpPr/>
          <p:nvPr/>
        </p:nvSpPr>
        <p:spPr>
          <a:xfrm>
            <a:off x="9245151" y="4759266"/>
            <a:ext cx="59140" cy="677668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18A87950-EFE9-14E5-F51D-C350CA7648AB}"/>
              </a:ext>
            </a:extLst>
          </p:cNvPr>
          <p:cNvSpPr/>
          <p:nvPr/>
        </p:nvSpPr>
        <p:spPr>
          <a:xfrm>
            <a:off x="11763063" y="30754"/>
            <a:ext cx="338890" cy="28448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3059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8F1498-04F2-688A-7426-984A2E2A66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24F1638B-CD6D-7BF2-144C-FE9E37F41EA3}"/>
              </a:ext>
            </a:extLst>
          </p:cNvPr>
          <p:cNvSpPr txBox="1"/>
          <p:nvPr/>
        </p:nvSpPr>
        <p:spPr>
          <a:xfrm>
            <a:off x="3025350" y="8657"/>
            <a:ext cx="7757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Découvrir, comprendre et mettre en œuvre l’orthographe grammaticale</a:t>
            </a:r>
          </a:p>
          <a:p>
            <a:pPr algn="ctr"/>
            <a:endParaRPr lang="fr-FR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B45E8328-021F-B394-C71F-23FB3E5DA4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043180"/>
              </p:ext>
            </p:extLst>
          </p:nvPr>
        </p:nvGraphicFramePr>
        <p:xfrm>
          <a:off x="263816" y="507604"/>
          <a:ext cx="11928184" cy="63824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478872">
                  <a:extLst>
                    <a:ext uri="{9D8B030D-6E8A-4147-A177-3AD203B41FA5}">
                      <a16:colId xmlns:a16="http://schemas.microsoft.com/office/drawing/2014/main" val="1245368276"/>
                    </a:ext>
                  </a:extLst>
                </a:gridCol>
                <a:gridCol w="5103347">
                  <a:extLst>
                    <a:ext uri="{9D8B030D-6E8A-4147-A177-3AD203B41FA5}">
                      <a16:colId xmlns:a16="http://schemas.microsoft.com/office/drawing/2014/main" val="1674417080"/>
                    </a:ext>
                  </a:extLst>
                </a:gridCol>
                <a:gridCol w="2345965">
                  <a:extLst>
                    <a:ext uri="{9D8B030D-6E8A-4147-A177-3AD203B41FA5}">
                      <a16:colId xmlns:a16="http://schemas.microsoft.com/office/drawing/2014/main" val="1601087767"/>
                    </a:ext>
                  </a:extLst>
                </a:gridCol>
              </a:tblGrid>
              <a:tr h="447042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Objectifs d’apprentissage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Exemples d’activités et de réussite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Points de vigilance</a:t>
                      </a:r>
                    </a:p>
                    <a:p>
                      <a:pPr algn="ctr"/>
                      <a:r>
                        <a:rPr lang="fr-FR" sz="1200" b="1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Ressources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271461"/>
                  </a:ext>
                </a:extLst>
              </a:tr>
              <a:tr h="3090656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les différentes formes verbales fréquentes et régulières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Identifier le radical et la terminaison d’un verbe du premier groupe conjugué et trouver son infinitif /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des autres verbes au programme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1" dirty="0">
                        <a:solidFill>
                          <a:srgbClr val="F2881F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Commencer à repérer des marques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de personne pour nous (-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ons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), vous (-</a:t>
                      </a:r>
                      <a:r>
                        <a:rPr lang="fr-FR" sz="1200" b="0" dirty="0" err="1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ez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ils (-nt), tu (-s)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Repérer les marques de personne à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partir de corpus mélangeant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des phrases aux 3 temps simples 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présent, imparfait et futur.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Construire des tableaux de conjugaison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 à partir de ces régularités.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Ils, elles, GN au pluriel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Vous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Il/elle/ GN singulier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  <a:hlinkClick r:id="rId3"/>
                        </a:rPr>
                        <a:t>Gestion orthographique des marques de personne du verbe conjugué EDUSCOL</a:t>
                      </a:r>
                      <a:endParaRPr lang="fr-FR" sz="11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524640"/>
                  </a:ext>
                </a:extLst>
              </a:tr>
              <a:tr h="2771662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7030A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Apprendre à conjuguer être et avoir au présent de l’indicatif et commencer à les mobiliser à l’écrit.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rgbClr val="7030A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Apprendre à conjuguer au présent ,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à l’imparfait , au futur puis au passé composé de l’indicatif </a:t>
                      </a:r>
                      <a:r>
                        <a:rPr lang="fr-FR" sz="1200" b="0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être et avoir, </a:t>
                      </a:r>
                      <a:r>
                        <a:rPr lang="fr-FR" sz="1200" b="1" dirty="0">
                          <a:solidFill>
                            <a:srgbClr val="F2881F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les verbes du premier groupe 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et les verbes du 3</a:t>
                      </a:r>
                      <a:r>
                        <a:rPr lang="fr-FR" sz="1200" b="1" baseline="3000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ème</a:t>
                      </a:r>
                      <a:r>
                        <a:rPr lang="fr-FR" sz="1200" b="1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groupe ( faire, aller, dire, venir, pouvoir, voir, vouloir, prendre).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le fonctionnement des auxiliaires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Mémoriser par cœur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Nommer l’infinitif d’un verbe conjugué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à divers temps et à différentes personnes,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en s’appuyant sur le radical commun :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i="1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ils plieront, tu as plié, vous pliez, elles plièrent / plier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et identifier les marques de personne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Observer et identifier les marques de temps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Construire des tableaux de conjugaison à partir de régularités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Activités de transposition à l’oral et à l’écrit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r-FR" sz="1200" b="0" dirty="0">
                        <a:solidFill>
                          <a:schemeClr val="tx1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 dictée, orthographier correctement les formes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  verbales étudiées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Progression dans l’étude 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Imparfait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Futur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Présent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295243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745C045-53E3-DA96-8A72-46D2C05C0DC4}"/>
              </a:ext>
            </a:extLst>
          </p:cNvPr>
          <p:cNvSpPr/>
          <p:nvPr/>
        </p:nvSpPr>
        <p:spPr>
          <a:xfrm>
            <a:off x="263816" y="41036"/>
            <a:ext cx="614955" cy="37362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3C124F-1216-7429-7184-0C08C24ABFBA}"/>
              </a:ext>
            </a:extLst>
          </p:cNvPr>
          <p:cNvSpPr/>
          <p:nvPr/>
        </p:nvSpPr>
        <p:spPr>
          <a:xfrm>
            <a:off x="936442" y="41036"/>
            <a:ext cx="614955" cy="373625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C53D95-C11E-7136-1A31-E1EBD2ADE593}"/>
              </a:ext>
            </a:extLst>
          </p:cNvPr>
          <p:cNvSpPr/>
          <p:nvPr/>
        </p:nvSpPr>
        <p:spPr>
          <a:xfrm>
            <a:off x="1666275" y="41036"/>
            <a:ext cx="614955" cy="37362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CE2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A4D8188-613F-BC44-0D8D-EE985D5603DC}"/>
              </a:ext>
            </a:extLst>
          </p:cNvPr>
          <p:cNvSpPr/>
          <p:nvPr/>
        </p:nvSpPr>
        <p:spPr>
          <a:xfrm>
            <a:off x="9189304" y="1794681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33771E9-1D39-1F67-20F5-46A70882DC0E}"/>
              </a:ext>
            </a:extLst>
          </p:cNvPr>
          <p:cNvSpPr/>
          <p:nvPr/>
        </p:nvSpPr>
        <p:spPr>
          <a:xfrm>
            <a:off x="9173910" y="2327037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29" name="Accolade fermante 28">
            <a:extLst>
              <a:ext uri="{FF2B5EF4-FFF2-40B4-BE49-F238E27FC236}">
                <a16:creationId xmlns:a16="http://schemas.microsoft.com/office/drawing/2014/main" id="{BF614C7C-7B6D-3B71-10C2-D1672D50AE8F}"/>
              </a:ext>
            </a:extLst>
          </p:cNvPr>
          <p:cNvSpPr/>
          <p:nvPr/>
        </p:nvSpPr>
        <p:spPr>
          <a:xfrm>
            <a:off x="8855126" y="1688334"/>
            <a:ext cx="145183" cy="114630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5FD14F5-902A-6D71-3CED-5217CB3C9D4C}"/>
              </a:ext>
            </a:extLst>
          </p:cNvPr>
          <p:cNvSpPr/>
          <p:nvPr/>
        </p:nvSpPr>
        <p:spPr>
          <a:xfrm>
            <a:off x="9174195" y="1016458"/>
            <a:ext cx="398793" cy="18722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5" name="Accolade fermante 4">
            <a:extLst>
              <a:ext uri="{FF2B5EF4-FFF2-40B4-BE49-F238E27FC236}">
                <a16:creationId xmlns:a16="http://schemas.microsoft.com/office/drawing/2014/main" id="{7DCDA13D-5977-AD4E-3D90-8E689F6394DC}"/>
              </a:ext>
            </a:extLst>
          </p:cNvPr>
          <p:cNvSpPr/>
          <p:nvPr/>
        </p:nvSpPr>
        <p:spPr>
          <a:xfrm>
            <a:off x="9174195" y="4805007"/>
            <a:ext cx="186933" cy="1964285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E3BDE0-DBBE-743C-9D8A-7C2A195D6BAD}"/>
              </a:ext>
            </a:extLst>
          </p:cNvPr>
          <p:cNvSpPr/>
          <p:nvPr/>
        </p:nvSpPr>
        <p:spPr>
          <a:xfrm>
            <a:off x="9394420" y="4242485"/>
            <a:ext cx="398793" cy="187221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4ACB92-D570-BCBA-3DB2-656A4CDCCC13}"/>
              </a:ext>
            </a:extLst>
          </p:cNvPr>
          <p:cNvSpPr/>
          <p:nvPr/>
        </p:nvSpPr>
        <p:spPr>
          <a:xfrm>
            <a:off x="9379679" y="5384601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FC5C48B-CAAB-BD5F-6B0F-B4FF3014602A}"/>
              </a:ext>
            </a:extLst>
          </p:cNvPr>
          <p:cNvSpPr/>
          <p:nvPr/>
        </p:nvSpPr>
        <p:spPr>
          <a:xfrm>
            <a:off x="9385279" y="5976718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0DE0D5-CC2B-B9BF-E2A4-F18E6F865B09}"/>
              </a:ext>
            </a:extLst>
          </p:cNvPr>
          <p:cNvSpPr/>
          <p:nvPr/>
        </p:nvSpPr>
        <p:spPr>
          <a:xfrm>
            <a:off x="1973752" y="2216717"/>
            <a:ext cx="484932" cy="201690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B6FACCA-51CD-FEE3-AF8B-E2097922829A}"/>
              </a:ext>
            </a:extLst>
          </p:cNvPr>
          <p:cNvSpPr/>
          <p:nvPr/>
        </p:nvSpPr>
        <p:spPr>
          <a:xfrm>
            <a:off x="1204060" y="2198558"/>
            <a:ext cx="484932" cy="201690"/>
          </a:xfrm>
          <a:prstGeom prst="rect">
            <a:avLst/>
          </a:prstGeom>
          <a:solidFill>
            <a:srgbClr val="F2881F"/>
          </a:solidFill>
          <a:ln>
            <a:solidFill>
              <a:srgbClr val="F2881F"/>
            </a:solidFill>
          </a:ln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CE1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7461886-A550-23C6-DC63-FBC4092FA90F}"/>
              </a:ext>
            </a:extLst>
          </p:cNvPr>
          <p:cNvSpPr txBox="1"/>
          <p:nvPr/>
        </p:nvSpPr>
        <p:spPr>
          <a:xfrm>
            <a:off x="1658037" y="2169726"/>
            <a:ext cx="3466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et</a:t>
            </a:r>
          </a:p>
        </p:txBody>
      </p:sp>
      <p:pic>
        <p:nvPicPr>
          <p:cNvPr id="17" name="Image 16" descr="Une image contenant texte, capture d’écran, Dessin d’enfant, graphisme&#10;&#10;Description générée automatiquement">
            <a:extLst>
              <a:ext uri="{FF2B5EF4-FFF2-40B4-BE49-F238E27FC236}">
                <a16:creationId xmlns:a16="http://schemas.microsoft.com/office/drawing/2014/main" id="{B5210C36-5FB6-CC8B-60DD-C944F431A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96714" y="4977524"/>
            <a:ext cx="1619250" cy="161925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Ellipse 17">
            <a:extLst>
              <a:ext uri="{FF2B5EF4-FFF2-40B4-BE49-F238E27FC236}">
                <a16:creationId xmlns:a16="http://schemas.microsoft.com/office/drawing/2014/main" id="{D047AD90-F72A-4447-E52A-17BE6D7E7FDD}"/>
              </a:ext>
            </a:extLst>
          </p:cNvPr>
          <p:cNvSpPr/>
          <p:nvPr/>
        </p:nvSpPr>
        <p:spPr>
          <a:xfrm>
            <a:off x="11763063" y="30754"/>
            <a:ext cx="338890" cy="284482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" name="Accolade fermante 1">
            <a:extLst>
              <a:ext uri="{FF2B5EF4-FFF2-40B4-BE49-F238E27FC236}">
                <a16:creationId xmlns:a16="http://schemas.microsoft.com/office/drawing/2014/main" id="{60401094-1D46-9D45-D5CE-6890A64F3309}"/>
              </a:ext>
            </a:extLst>
          </p:cNvPr>
          <p:cNvSpPr/>
          <p:nvPr/>
        </p:nvSpPr>
        <p:spPr>
          <a:xfrm>
            <a:off x="8855126" y="952759"/>
            <a:ext cx="145183" cy="52322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Accolade fermante 15">
            <a:extLst>
              <a:ext uri="{FF2B5EF4-FFF2-40B4-BE49-F238E27FC236}">
                <a16:creationId xmlns:a16="http://schemas.microsoft.com/office/drawing/2014/main" id="{5513C126-BF38-90CE-AE4D-40E5E3CBC986}"/>
              </a:ext>
            </a:extLst>
          </p:cNvPr>
          <p:cNvSpPr/>
          <p:nvPr/>
        </p:nvSpPr>
        <p:spPr>
          <a:xfrm>
            <a:off x="9202939" y="4074486"/>
            <a:ext cx="145183" cy="52322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3687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1550</Words>
  <Application>Microsoft Macintosh PowerPoint</Application>
  <PresentationFormat>Grand écran</PresentationFormat>
  <Paragraphs>300</Paragraphs>
  <Slides>5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Nathalie LEBLANC</dc:creator>
  <cp:lastModifiedBy>Nathalie LEBLANC</cp:lastModifiedBy>
  <cp:revision>85</cp:revision>
  <dcterms:created xsi:type="dcterms:W3CDTF">2025-01-02T18:07:26Z</dcterms:created>
  <dcterms:modified xsi:type="dcterms:W3CDTF">2025-01-23T14:40:49Z</dcterms:modified>
</cp:coreProperties>
</file>