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8"/>
  </p:notesMasterIdLst>
  <p:handoutMasterIdLst>
    <p:handoutMasterId r:id="rId19"/>
  </p:handoutMasterIdLst>
  <p:sldIdLst>
    <p:sldId id="331" r:id="rId2"/>
    <p:sldId id="347" r:id="rId3"/>
    <p:sldId id="348" r:id="rId4"/>
    <p:sldId id="341" r:id="rId5"/>
    <p:sldId id="329" r:id="rId6"/>
    <p:sldId id="342" r:id="rId7"/>
    <p:sldId id="340" r:id="rId8"/>
    <p:sldId id="343" r:id="rId9"/>
    <p:sldId id="330" r:id="rId10"/>
    <p:sldId id="334" r:id="rId11"/>
    <p:sldId id="335" r:id="rId12"/>
    <p:sldId id="344" r:id="rId13"/>
    <p:sldId id="336" r:id="rId14"/>
    <p:sldId id="345" r:id="rId15"/>
    <p:sldId id="349" r:id="rId16"/>
    <p:sldId id="337" r:id="rId17"/>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48"/>
            <p14:sldId id="341"/>
            <p14:sldId id="329"/>
            <p14:sldId id="342"/>
            <p14:sldId id="340"/>
            <p14:sldId id="343"/>
            <p14:sldId id="330"/>
            <p14:sldId id="334"/>
            <p14:sldId id="335"/>
            <p14:sldId id="344"/>
            <p14:sldId id="336"/>
            <p14:sldId id="345"/>
            <p14:sldId id="349"/>
            <p14:sldId id="337"/>
          </p14:sldIdLst>
        </p14:section>
        <p14:section name="MÉTHODOLOGIE" id="{EB03BDE6-D677-4574-A7BF-9721F91BDEB8}">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5E1"/>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73684" autoAdjust="0"/>
  </p:normalViewPr>
  <p:slideViewPr>
    <p:cSldViewPr showGuides="1">
      <p:cViewPr varScale="1">
        <p:scale>
          <a:sx n="111" d="100"/>
          <a:sy n="111" d="100"/>
        </p:scale>
        <p:origin x="1614" y="102"/>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1C380C9-56D4-43BB-B101-CC0C83C1055B}" type="datetimeFigureOut">
              <a:rPr lang="fr-FR" smtClean="0"/>
              <a:t>28/11/2023</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0951498-7A3B-4D91-90D3-005803854BB8}" type="slidenum">
              <a:rPr lang="fr-FR" smtClean="0"/>
              <a:t>‹N°›</a:t>
            </a:fld>
            <a:endParaRPr lang="fr-FR"/>
          </a:p>
        </p:txBody>
      </p:sp>
    </p:spTree>
    <p:extLst>
      <p:ext uri="{BB962C8B-B14F-4D97-AF65-F5344CB8AC3E}">
        <p14:creationId xmlns:p14="http://schemas.microsoft.com/office/powerpoint/2010/main" val="283795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659" cy="496332"/>
          </a:xfrm>
          <a:prstGeom prst="rect">
            <a:avLst/>
          </a:prstGeom>
        </p:spPr>
        <p:txBody>
          <a:bodyPr vert="horz" lIns="91437" tIns="45719" rIns="91437" bIns="45719"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4" y="1"/>
            <a:ext cx="2945659" cy="496332"/>
          </a:xfrm>
          <a:prstGeom prst="rect">
            <a:avLst/>
          </a:prstGeom>
        </p:spPr>
        <p:txBody>
          <a:bodyPr vert="horz" lIns="91437" tIns="45719" rIns="91437" bIns="45719" rtlCol="0"/>
          <a:lstStyle>
            <a:lvl1pPr algn="r">
              <a:defRPr sz="1200">
                <a:latin typeface="Arial" pitchFamily="34" charset="0"/>
              </a:defRPr>
            </a:lvl1pPr>
          </a:lstStyle>
          <a:p>
            <a:fld id="{D680E798-53FF-4C51-A981-953463752515}" type="datetimeFigureOut">
              <a:rPr lang="fr-FR" smtClean="0"/>
              <a:pPr/>
              <a:t>28/11/2023</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7" tIns="45719" rIns="91437" bIns="45719" rtlCol="0" anchor="ctr"/>
          <a:lstStyle/>
          <a:p>
            <a:endParaRPr lang="fr-FR" dirty="0"/>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37" tIns="45719" rIns="91437" bIns="45719"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1" y="9428583"/>
            <a:ext cx="2945659" cy="496332"/>
          </a:xfrm>
          <a:prstGeom prst="rect">
            <a:avLst/>
          </a:prstGeom>
        </p:spPr>
        <p:txBody>
          <a:bodyPr vert="horz" lIns="91437" tIns="45719" rIns="91437" bIns="45719"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4" y="9428583"/>
            <a:ext cx="2945659" cy="496332"/>
          </a:xfrm>
          <a:prstGeom prst="rect">
            <a:avLst/>
          </a:prstGeom>
        </p:spPr>
        <p:txBody>
          <a:bodyPr vert="horz" lIns="91437" tIns="45719" rIns="91437" bIns="45719"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879378">
              <a:defRPr/>
            </a:pP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2998870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Les convocations </a:t>
            </a:r>
            <a:r>
              <a:rPr lang="fr-FR" dirty="0"/>
              <a:t>seront</a:t>
            </a:r>
            <a:r>
              <a:rPr lang="fr-FR" baseline="0" dirty="0"/>
              <a:t> envoyées par mail </a:t>
            </a:r>
            <a:r>
              <a:rPr lang="fr-FR" u="sng" baseline="0" dirty="0"/>
              <a:t>à partir du 15 mars</a:t>
            </a:r>
            <a:r>
              <a:rPr lang="fr-FR" baseline="0" dirty="0"/>
              <a:t>.</a:t>
            </a:r>
          </a:p>
          <a:p>
            <a:r>
              <a:rPr lang="fr-FR" baseline="0" dirty="0"/>
              <a:t>Vous y trouverez le lieu et l’horaire.</a:t>
            </a:r>
          </a:p>
          <a:p>
            <a:r>
              <a:rPr lang="fr-FR" baseline="0" dirty="0"/>
              <a:t>N.B. renseigner avec le plus grand soin </a:t>
            </a:r>
            <a:r>
              <a:rPr lang="fr-FR" b="1" baseline="0" dirty="0"/>
              <a:t>l’adresse courriel </a:t>
            </a:r>
            <a:r>
              <a:rPr lang="fr-FR" baseline="0" dirty="0"/>
              <a:t>!</a:t>
            </a:r>
          </a:p>
          <a:p>
            <a:r>
              <a:rPr lang="fr-FR" b="1" baseline="0" dirty="0"/>
              <a:t>Le contenu des tests </a:t>
            </a:r>
            <a:r>
              <a:rPr lang="fr-FR" baseline="0" dirty="0"/>
              <a:t>: les candidats sont testés dans les 2 langues principalement à l’oral. Il est vérifié que les élèves ont un niveau suffisant en langue française ainsi qu’un degré d’autonomie lui permettant </a:t>
            </a:r>
          </a:p>
          <a:p>
            <a:r>
              <a:rPr lang="fr-FR" baseline="0" dirty="0"/>
              <a:t>de quitter sa classe pour suivre les enseignements de la section. Il n’existe pas d’anales des tests des années précédentes.</a:t>
            </a:r>
          </a:p>
          <a:p>
            <a:r>
              <a:rPr lang="fr-FR" baseline="0" dirty="0"/>
              <a:t>La durée des tests va de 30 minutes pour l’entrée au CP à 1 heure pour l’entrée au CM1 ou CM2.</a:t>
            </a:r>
          </a:p>
          <a:p>
            <a:r>
              <a:rPr lang="fr-FR" b="1" baseline="0" dirty="0"/>
              <a:t>Les tests ne peuvent pas être passés à distance</a:t>
            </a:r>
            <a:r>
              <a:rPr lang="fr-FR" baseline="0" dirty="0"/>
              <a:t>.</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1812344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Si votre enfant est </a:t>
            </a:r>
            <a:r>
              <a:rPr lang="fr-FR" b="1" dirty="0"/>
              <a:t>admis et reçoit</a:t>
            </a:r>
            <a:r>
              <a:rPr lang="fr-FR" b="1" baseline="0" dirty="0"/>
              <a:t> une proposition d’affectation</a:t>
            </a:r>
            <a:r>
              <a:rPr lang="fr-FR" baseline="0" dirty="0"/>
              <a:t>, vous avez jusqu’au 16 mai pour vous connecter à l’application ISI1D et valider ou refuser l’affectation.</a:t>
            </a:r>
          </a:p>
          <a:p>
            <a:r>
              <a:rPr lang="fr-FR" baseline="0" dirty="0"/>
              <a:t>- Si votre enfant est </a:t>
            </a:r>
            <a:r>
              <a:rPr lang="fr-FR" b="1" baseline="0" dirty="0"/>
              <a:t>admis mais inscrit sur liste complémentaire </a:t>
            </a:r>
            <a:r>
              <a:rPr lang="fr-FR" baseline="0" dirty="0"/>
              <a:t>: si une place se libère, la DSDEN fait appel aux candidats inscrits sur cette liste dans l’ordre du classement (les désistements sont imprévisibles d’une année sur l’autre, d’une liste à l’autre. Il peut être fait appel à un candidat jusqu’à la fin de la période 1 : octobre 2024).</a:t>
            </a:r>
          </a:p>
          <a:p>
            <a:r>
              <a:rPr lang="fr-FR" baseline="0" dirty="0"/>
              <a:t>- Si votre enfant est </a:t>
            </a:r>
            <a:r>
              <a:rPr lang="fr-FR" b="1" baseline="0" dirty="0"/>
              <a:t>refusé</a:t>
            </a:r>
            <a:r>
              <a:rPr lang="fr-FR" baseline="0" dirty="0"/>
              <a:t>, ses résultats sont insuffisants pour intégrer une section internationale. Il ne peut pas être inscrit sur la liste complémentaire car il n’est pas admis.</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2463773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r>
              <a:rPr lang="fr-FR" dirty="0"/>
              <a:t>Les notes</a:t>
            </a:r>
            <a:r>
              <a:rPr lang="fr-FR" baseline="0" dirty="0"/>
              <a:t> obtenues permettent de classer les candidats.</a:t>
            </a:r>
          </a:p>
          <a:p>
            <a:r>
              <a:rPr lang="fr-FR" baseline="0" dirty="0"/>
              <a:t>La note suffisante est indispensable dans les 2 langues (français et langue de section), l’objectif étant de ne pas mettre un enfant en difficulté sur l’ensemble de son parcours scolaire.</a:t>
            </a:r>
          </a:p>
          <a:p>
            <a:r>
              <a:rPr lang="fr-FR" baseline="0" dirty="0"/>
              <a:t>La commission départementale, composée des Inspecteurs de circonscriptions des école de section, des conseillères pédagogiques langues vivantes et présidée par l’Inspecteur d’académie DAASEN prononce les admissions puis affecte les candidats.</a:t>
            </a:r>
            <a:endParaRPr lang="fr-FR" dirty="0"/>
          </a:p>
          <a:p>
            <a:r>
              <a:rPr lang="fr-FR" baseline="0" dirty="0"/>
              <a:t>Cette même commission inscrit les candidats admis mais qui n’ont pas été affectés sur une liste complémentaire suivant leur rang d’admission.</a:t>
            </a:r>
          </a:p>
          <a:p>
            <a:endParaRPr lang="fr-FR" dirty="0"/>
          </a:p>
          <a:p>
            <a:r>
              <a:rPr lang="fr-FR" dirty="0"/>
              <a:t>NB. Les règles spécifiques aux </a:t>
            </a:r>
            <a:r>
              <a:rPr lang="fr-FR" baseline="0" dirty="0"/>
              <a:t>sections anglophones :</a:t>
            </a:r>
          </a:p>
          <a:p>
            <a:pPr marL="228600" indent="-228600">
              <a:buAutoNum type="arabicPeriod"/>
            </a:pPr>
            <a:r>
              <a:rPr lang="fr-FR" baseline="0" dirty="0"/>
              <a:t>Le critère fratrie : les élèves admis justifiant d’une fratrie en section internationale à la rentrée 2024 sont automatiquement affectés dans l’école de la fratrie si elle propose la langue de section présentée par le candidat.</a:t>
            </a:r>
          </a:p>
          <a:p>
            <a:pPr marL="228600" indent="-228600">
              <a:buAutoNum type="arabicPeriod"/>
            </a:pPr>
            <a:r>
              <a:rPr lang="fr-FR" baseline="0" dirty="0"/>
              <a:t>Le critère commune et accord de communes : en l’absence de fratrie, si des places sont disponibles, les élèves admis sont affectés dans l’école ou dans la commune de section ayant un accord avec la commune de résidence du candidat et proposant la langue de section.</a:t>
            </a:r>
          </a:p>
          <a:p>
            <a:pPr marL="228600" indent="-228600">
              <a:buAutoNum type="arabicPeriod"/>
            </a:pPr>
            <a:r>
              <a:rPr lang="fr-FR" baseline="0" dirty="0"/>
              <a:t>Le critère vœu : en fonction des places disponibles après affectation des élèves justifiant d’une fratrie ou d’une commune, l’affectation est prononcée selon les vœux exprimés par la famille et le rang d’admission. Il convient de formuler 2 vœux par ordre de préférence si des places sont ouvertes au niveau demandé dans les 2 écoles accueillant les sections anglophones.</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4230601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2415866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Avant d’écrire</a:t>
            </a:r>
            <a:r>
              <a:rPr lang="fr-FR" baseline="0" dirty="0"/>
              <a:t> ou téléphoner, pensez à consulter les informations aux familles, le calendrier et la FAQ que vous pouvez télécharger sur le site de la DSDEN. </a:t>
            </a:r>
          </a:p>
          <a:p>
            <a:r>
              <a:rPr lang="fr-FR" baseline="0" dirty="0"/>
              <a:t>N’attendez pas le dernier moment pour inscrire votre enfant.</a:t>
            </a:r>
          </a:p>
          <a:p>
            <a:r>
              <a:rPr lang="fr-FR" dirty="0"/>
              <a:t>Il</a:t>
            </a:r>
            <a:r>
              <a:rPr lang="fr-FR" baseline="0" dirty="0"/>
              <a:t> sera répondu à tous les mails, merci de votre patience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3368606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2434695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348502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defTabSz="879378">
              <a:defRPr/>
            </a:pPr>
            <a:r>
              <a:rPr lang="fr-FR" dirty="0"/>
              <a:t>Les sections internationales ont</a:t>
            </a:r>
            <a:r>
              <a:rPr lang="fr-FR" baseline="0" dirty="0"/>
              <a:t> été développées</a:t>
            </a:r>
            <a:r>
              <a:rPr lang="fr-FR" dirty="0"/>
              <a:t> dans le cadre de partenariats bilatéraux conclus entre la France et les États étrangers ou des organismes représentant leur système éducatif. Les élèves comme les enseignants y sont français et étrangers. Elles</a:t>
            </a:r>
            <a:r>
              <a:rPr lang="fr-FR" baseline="0" dirty="0"/>
              <a:t> </a:t>
            </a:r>
            <a:r>
              <a:rPr lang="fr-FR" dirty="0"/>
              <a:t>existent en école élémentaire, au collège et au lycée d'enseignement général en France et dans le réseau d'enseignement français à l'étranger. </a:t>
            </a:r>
          </a:p>
          <a:p>
            <a:pPr defTabSz="879378">
              <a:defRPr/>
            </a:pPr>
            <a:endParaRPr lang="fr-FR" dirty="0"/>
          </a:p>
          <a:p>
            <a:pPr defTabSz="879378">
              <a:defRPr/>
            </a:pPr>
            <a:r>
              <a:rPr lang="fr-FR" dirty="0"/>
              <a:t>Le</a:t>
            </a:r>
            <a:r>
              <a:rPr lang="fr-FR" baseline="0" dirty="0"/>
              <a:t> département des Alpes Maritimes dispose de 2 pôles de sections internationales :</a:t>
            </a:r>
          </a:p>
          <a:p>
            <a:pPr marL="164883" indent="-164883" defTabSz="879378">
              <a:buFontTx/>
              <a:buChar char="-"/>
              <a:defRPr/>
            </a:pPr>
            <a:r>
              <a:rPr lang="fr-FR" baseline="0" dirty="0"/>
              <a:t>Le réseau Mougins – Valbonne</a:t>
            </a:r>
          </a:p>
          <a:p>
            <a:pPr marL="164883" indent="-164883" defTabSz="879378">
              <a:buFontTx/>
              <a:buChar char="-"/>
              <a:defRPr/>
            </a:pPr>
            <a:r>
              <a:rPr lang="fr-FR" baseline="0" dirty="0"/>
              <a:t>Le réseau de Nice cœur de ville</a:t>
            </a:r>
            <a:endParaRPr lang="fr-FR" dirty="0"/>
          </a:p>
          <a:p>
            <a:pPr defTabSz="879378">
              <a:defRPr/>
            </a:pPr>
            <a:endParaRPr lang="fr-FR" dirty="0"/>
          </a:p>
          <a:p>
            <a:pPr defTabSz="879378">
              <a:defRPr/>
            </a:pPr>
            <a:r>
              <a:rPr lang="fr-FR" dirty="0"/>
              <a:t>La technopole de Sophia Antipolis attire</a:t>
            </a:r>
            <a:r>
              <a:rPr lang="fr-FR" baseline="0" dirty="0"/>
              <a:t> depuis sa création un public international qui s’est établi dans son environnement. </a:t>
            </a:r>
          </a:p>
          <a:p>
            <a:pPr defTabSz="879378">
              <a:defRPr/>
            </a:pPr>
            <a:endParaRPr lang="fr-FR" baseline="0" dirty="0"/>
          </a:p>
          <a:p>
            <a:pPr defTabSz="879378">
              <a:defRPr/>
            </a:pPr>
            <a:r>
              <a:rPr lang="fr-FR" baseline="0" dirty="0"/>
              <a:t>À l’école élémentaire, nos sections internationales du réseau Mougins-Valbonne proposent plusieurs parcours linguistiques :</a:t>
            </a:r>
          </a:p>
          <a:p>
            <a:pPr marL="164883" indent="-164883" defTabSz="879378">
              <a:buFontTx/>
              <a:buChar char="-"/>
              <a:defRPr/>
            </a:pPr>
            <a:r>
              <a:rPr lang="fr-FR" baseline="0" dirty="0"/>
              <a:t>Allemand</a:t>
            </a:r>
          </a:p>
          <a:p>
            <a:pPr marL="164883" indent="-164883" defTabSz="879378">
              <a:buFontTx/>
              <a:buChar char="-"/>
              <a:defRPr/>
            </a:pPr>
            <a:r>
              <a:rPr lang="fr-FR" baseline="0" dirty="0"/>
              <a:t>Anglais</a:t>
            </a:r>
          </a:p>
          <a:p>
            <a:pPr marL="164883" indent="-164883" defTabSz="879378">
              <a:buFontTx/>
              <a:buChar char="-"/>
              <a:defRPr/>
            </a:pPr>
            <a:r>
              <a:rPr lang="fr-FR" baseline="0" dirty="0"/>
              <a:t>Italien</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220117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85000" lnSpcReduction="10000"/>
          </a:bodyPr>
          <a:lstStyle/>
          <a:p>
            <a:endParaRPr lang="fr-FR" b="1" dirty="0"/>
          </a:p>
          <a:p>
            <a:r>
              <a:rPr lang="fr-FR" b="1" dirty="0"/>
              <a:t>Le projet pédagogique à</a:t>
            </a:r>
            <a:r>
              <a:rPr lang="fr-FR" dirty="0"/>
              <a:t> l’école élémentaire :</a:t>
            </a:r>
          </a:p>
          <a:p>
            <a:r>
              <a:rPr lang="fr-FR" dirty="0"/>
              <a:t>-  des sections internationales du CP au CM2</a:t>
            </a:r>
          </a:p>
          <a:p>
            <a:r>
              <a:rPr lang="fr-FR" dirty="0"/>
              <a:t>-  des projets culturels pour tous les élèves autour des coutumes et de la culture de chaque pays partenaire (correspondances, e-</a:t>
            </a:r>
            <a:r>
              <a:rPr lang="fr-FR" dirty="0" err="1"/>
              <a:t>Twinning</a:t>
            </a:r>
            <a:r>
              <a:rPr lang="fr-FR" dirty="0"/>
              <a:t>, voyages…)  </a:t>
            </a:r>
          </a:p>
          <a:p>
            <a:r>
              <a:rPr lang="fr-FR" dirty="0"/>
              <a:t>Au collège puis au lycée, poursuite du cursus international pour les élèves qui le souhaitent, suivant les langues (Option international du Brevet puis du Baccalauréat).</a:t>
            </a:r>
          </a:p>
          <a:p>
            <a:r>
              <a:rPr lang="fr-FR" sz="1200" b="1" kern="1200" dirty="0">
                <a:solidFill>
                  <a:schemeClr val="tx1"/>
                </a:solidFill>
                <a:effectLst/>
                <a:latin typeface="Arial" pitchFamily="34" charset="0"/>
                <a:ea typeface="+mn-ea"/>
                <a:cs typeface="+mn-cs"/>
              </a:rPr>
              <a:t>La création du baccalauréat français international</a:t>
            </a:r>
            <a:endParaRPr lang="fr-FR" sz="1200" kern="1200" dirty="0">
              <a:solidFill>
                <a:schemeClr val="tx1"/>
              </a:solidFill>
              <a:effectLst/>
              <a:latin typeface="Arial" pitchFamily="34" charset="0"/>
              <a:ea typeface="+mn-ea"/>
              <a:cs typeface="+mn-cs"/>
            </a:endParaRPr>
          </a:p>
          <a:p>
            <a:r>
              <a:rPr lang="fr-FR" sz="1200" kern="1200" dirty="0">
                <a:solidFill>
                  <a:schemeClr val="tx1"/>
                </a:solidFill>
                <a:effectLst/>
                <a:latin typeface="Arial" pitchFamily="34" charset="0"/>
                <a:ea typeface="+mn-ea"/>
                <a:cs typeface="+mn-cs"/>
              </a:rPr>
              <a:t>Depuis la rentrée scolaire 2022, l’option internationale du baccalauréat (OIB) a évolué pour devenir le baccalauréat français international (BFI). Suite aux enseignements de SI organisés jusqu’en classe de 2</a:t>
            </a:r>
            <a:r>
              <a:rPr lang="fr-FR" sz="1200" kern="1200" baseline="30000" dirty="0">
                <a:solidFill>
                  <a:schemeClr val="tx1"/>
                </a:solidFill>
                <a:effectLst/>
                <a:latin typeface="Arial" pitchFamily="34" charset="0"/>
                <a:ea typeface="+mn-ea"/>
                <a:cs typeface="+mn-cs"/>
              </a:rPr>
              <a:t>nde</a:t>
            </a:r>
            <a:r>
              <a:rPr lang="fr-FR" sz="1200" kern="1200" dirty="0">
                <a:solidFill>
                  <a:schemeClr val="tx1"/>
                </a:solidFill>
                <a:effectLst/>
                <a:latin typeface="Arial" pitchFamily="34" charset="0"/>
                <a:ea typeface="+mn-ea"/>
                <a:cs typeface="+mn-cs"/>
              </a:rPr>
              <a:t>, les élèves de classe de première de la voie générale qui s’engagent dans ce dispositif préparent pendant leurs deux années du cycle terminal cette nouvelle option internationale, en vue de la première session de l’examen BFI en 2024.</a:t>
            </a:r>
          </a:p>
          <a:p>
            <a:r>
              <a:rPr lang="fr-FR" sz="1200" b="1" kern="1200" dirty="0">
                <a:solidFill>
                  <a:schemeClr val="tx1"/>
                </a:solidFill>
                <a:effectLst/>
                <a:latin typeface="Arial" pitchFamily="34" charset="0"/>
                <a:ea typeface="+mn-ea"/>
                <a:cs typeface="+mn-cs"/>
              </a:rPr>
              <a:t>L’élève scolarisé en classe menant au baccalauréat français international (BFI) suit :</a:t>
            </a:r>
            <a:endParaRPr lang="fr-FR" sz="1200" kern="1200" dirty="0">
              <a:solidFill>
                <a:schemeClr val="tx1"/>
              </a:solidFill>
              <a:effectLst/>
              <a:latin typeface="Arial" pitchFamily="34" charset="0"/>
              <a:ea typeface="+mn-ea"/>
              <a:cs typeface="+mn-cs"/>
            </a:endParaRPr>
          </a:p>
          <a:p>
            <a:r>
              <a:rPr lang="fr-FR" sz="1200" kern="1200" dirty="0">
                <a:solidFill>
                  <a:schemeClr val="tx1"/>
                </a:solidFill>
                <a:effectLst/>
                <a:latin typeface="Arial" pitchFamily="34" charset="0"/>
                <a:ea typeface="+mn-ea"/>
                <a:cs typeface="+mn-cs"/>
              </a:rPr>
              <a:t>Enseignement, horaires et programmes du BFI : l’élève scolarisé en classe menant au BFI suit </a:t>
            </a:r>
          </a:p>
          <a:p>
            <a:r>
              <a:rPr lang="fr-FR" sz="1200" kern="1200" dirty="0">
                <a:solidFill>
                  <a:schemeClr val="tx1"/>
                </a:solidFill>
                <a:effectLst/>
                <a:latin typeface="Arial" pitchFamily="34" charset="0"/>
                <a:ea typeface="+mn-ea"/>
                <a:cs typeface="+mn-cs"/>
              </a:rPr>
              <a:t>- les mêmes enseignements que les élèves engagés dans un parcours conduisant au baccalauréat général, à savoir : les enseignements de tronc commun, les enseignements de spécialité et, le cas échéant, des enseignements optionnels, dont possiblement une langue vivante C ;</a:t>
            </a:r>
          </a:p>
          <a:p>
            <a:r>
              <a:rPr lang="fr-FR" sz="1200" kern="1200" dirty="0">
                <a:solidFill>
                  <a:schemeClr val="tx1"/>
                </a:solidFill>
                <a:effectLst/>
                <a:latin typeface="Arial" pitchFamily="34" charset="0"/>
                <a:ea typeface="+mn-ea"/>
                <a:cs typeface="+mn-cs"/>
              </a:rPr>
              <a:t>- des enseignements complémentaires spécifiques (approfondissement culturel et linguistique, enseignement connaissance du monde et un enseignement de discipline non linguistique obligatoire, portant soit sur l’histoire-géographie, soit sur l’enseignement scientifique, selon la langue de section choisie pour la préparation du baccalauréat français international) ;</a:t>
            </a:r>
          </a:p>
          <a:p>
            <a:r>
              <a:rPr lang="fr-FR" sz="1200" kern="1200" dirty="0">
                <a:solidFill>
                  <a:schemeClr val="tx1"/>
                </a:solidFill>
                <a:effectLst/>
                <a:latin typeface="Arial" pitchFamily="34" charset="0"/>
                <a:ea typeface="+mn-ea"/>
                <a:cs typeface="+mn-cs"/>
              </a:rPr>
              <a:t>- un enseignement facultatif de discipline non linguistique dispensé en LVA (langue de section), LVB ou LVC, adossé à l’un de ses enseignements de spécialité ;</a:t>
            </a:r>
          </a:p>
          <a:p>
            <a:r>
              <a:rPr lang="fr-FR" sz="1200" kern="1200" dirty="0">
                <a:solidFill>
                  <a:schemeClr val="tx1"/>
                </a:solidFill>
                <a:effectLst/>
                <a:latin typeface="Arial" pitchFamily="34" charset="0"/>
                <a:ea typeface="+mn-ea"/>
                <a:cs typeface="+mn-cs"/>
              </a:rPr>
              <a:t>- un enseignement optionnel de LVC (ou de la langue du pays hôte pour les établissements d’enseignement français à l’étranger), obligatoirement s’il choisit le parcours trilingue.</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381099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879378">
              <a:defRPr/>
            </a:pPr>
            <a:r>
              <a:rPr lang="fr-FR" dirty="0"/>
              <a:t>Les niveaux</a:t>
            </a:r>
            <a:r>
              <a:rPr lang="fr-FR" baseline="0" dirty="0"/>
              <a:t> ouverts au test et le nombre de places sont communiqués par la directrice de l’école : Mme </a:t>
            </a:r>
            <a:r>
              <a:rPr lang="fr-FR" baseline="0" dirty="0" err="1"/>
              <a:t>Bricca</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630064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niveaux</a:t>
            </a:r>
            <a:r>
              <a:rPr lang="fr-FR" baseline="0" dirty="0"/>
              <a:t> ouverts au test et le nombre de places sont communiqués par la directrice de l’école : Mme Monti-</a:t>
            </a:r>
            <a:r>
              <a:rPr lang="fr-FR" baseline="0" dirty="0" err="1"/>
              <a:t>Condesnit</a:t>
            </a:r>
            <a:endParaRPr lang="fr-FR" baseline="0"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3972706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879378">
              <a:defRPr/>
            </a:pPr>
            <a:r>
              <a:rPr lang="fr-FR" dirty="0"/>
              <a:t>Les niveaux</a:t>
            </a:r>
            <a:r>
              <a:rPr lang="fr-FR" baseline="0" dirty="0"/>
              <a:t> ouverts au test et le nombre de places sont communiqués par les directrices des écoles : Mme Monti-</a:t>
            </a:r>
            <a:r>
              <a:rPr lang="fr-FR" baseline="0" dirty="0" err="1"/>
              <a:t>Condesnit</a:t>
            </a:r>
            <a:r>
              <a:rPr lang="fr-FR" baseline="0" dirty="0"/>
              <a:t> à </a:t>
            </a:r>
            <a:r>
              <a:rPr lang="fr-FR" baseline="0" dirty="0" err="1"/>
              <a:t>Sartoux</a:t>
            </a:r>
            <a:r>
              <a:rPr lang="fr-FR" baseline="0" dirty="0"/>
              <a:t>, et Mme </a:t>
            </a:r>
            <a:r>
              <a:rPr lang="fr-FR" baseline="0" dirty="0" err="1"/>
              <a:t>Grillet</a:t>
            </a:r>
            <a:r>
              <a:rPr lang="fr-FR" baseline="0" dirty="0"/>
              <a:t> aux Trois Collines.</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4047025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 fonctionnement </a:t>
            </a:r>
            <a:r>
              <a:rPr lang="fr-FR" dirty="0"/>
              <a:t>à</a:t>
            </a:r>
            <a:r>
              <a:rPr lang="fr-FR" b="1" dirty="0"/>
              <a:t> </a:t>
            </a:r>
            <a:r>
              <a:rPr lang="fr-FR" dirty="0"/>
              <a:t>l’école élémentaire</a:t>
            </a:r>
          </a:p>
          <a:p>
            <a:r>
              <a:rPr lang="fr-FR" dirty="0"/>
              <a:t>Les élèves reçoivent entre 3 et 5 heures d’enseignement en langue de section </a:t>
            </a:r>
          </a:p>
          <a:p>
            <a:r>
              <a:rPr lang="fr-FR" dirty="0"/>
              <a:t>Les élèves des sections internationales sont répartis dans toutes les classes. Sur les horaires de section, ils quittent leurs classes et sont regroupés pour les enseignements spécifiques de la section internationale. </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3101501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Les sections anglophones</a:t>
            </a:r>
            <a:r>
              <a:rPr lang="fr-FR" baseline="0" dirty="0"/>
              <a:t> fonctionnent comme des classes bilingues.</a:t>
            </a:r>
          </a:p>
          <a:p>
            <a:r>
              <a:rPr lang="fr-FR" baseline="0" dirty="0"/>
              <a:t>Les enseignements sont répartis sur les 2 langues.</a:t>
            </a:r>
          </a:p>
          <a:p>
            <a:r>
              <a:rPr lang="fr-FR" baseline="0" dirty="0"/>
              <a:t>Chaque classe a 2 enseignants : un professeur des écoles de langue française et un professeur anglophone de l’ASEICA</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3361929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55000" lnSpcReduction="20000"/>
          </a:bodyPr>
          <a:lstStyle/>
          <a:p>
            <a:r>
              <a:rPr lang="fr-FR" sz="1200" b="1" u="sng" kern="1200" dirty="0">
                <a:solidFill>
                  <a:schemeClr val="tx1"/>
                </a:solidFill>
                <a:effectLst/>
                <a:latin typeface="Arial" pitchFamily="34" charset="0"/>
                <a:ea typeface="+mn-ea"/>
                <a:cs typeface="+mn-cs"/>
              </a:rPr>
              <a:t>Saisie des candidatures</a:t>
            </a:r>
            <a:r>
              <a:rPr lang="fr-FR" sz="1200" u="sng" kern="1200" dirty="0">
                <a:solidFill>
                  <a:schemeClr val="tx1"/>
                </a:solidFill>
                <a:effectLst/>
                <a:latin typeface="Arial" pitchFamily="34" charset="0"/>
                <a:ea typeface="+mn-ea"/>
                <a:cs typeface="+mn-cs"/>
              </a:rPr>
              <a:t> </a:t>
            </a:r>
            <a:r>
              <a:rPr lang="fr-FR" sz="1200" kern="1200" dirty="0">
                <a:solidFill>
                  <a:schemeClr val="tx1"/>
                </a:solidFill>
                <a:effectLst/>
                <a:latin typeface="Arial" pitchFamily="34" charset="0"/>
                <a:ea typeface="+mn-ea"/>
                <a:cs typeface="+mn-cs"/>
              </a:rPr>
              <a:t>du 1</a:t>
            </a:r>
            <a:r>
              <a:rPr lang="fr-FR" sz="1200" kern="1200" baseline="30000" dirty="0">
                <a:solidFill>
                  <a:schemeClr val="tx1"/>
                </a:solidFill>
                <a:effectLst/>
                <a:latin typeface="Arial" pitchFamily="34" charset="0"/>
                <a:ea typeface="+mn-ea"/>
                <a:cs typeface="+mn-cs"/>
              </a:rPr>
              <a:t>er</a:t>
            </a:r>
            <a:r>
              <a:rPr lang="fr-FR" sz="1200" kern="1200" dirty="0">
                <a:solidFill>
                  <a:schemeClr val="tx1"/>
                </a:solidFill>
                <a:effectLst/>
                <a:latin typeface="Arial" pitchFamily="34" charset="0"/>
                <a:ea typeface="+mn-ea"/>
                <a:cs typeface="+mn-cs"/>
              </a:rPr>
              <a:t> décembre 2023 au 22 février 2024 à 23 heures sur le site de la Direction des Services de l’Education Nationale (DSDEN 06).</a:t>
            </a:r>
          </a:p>
          <a:p>
            <a:r>
              <a:rPr lang="fr-FR" sz="1200" u="sng" kern="1200" dirty="0">
                <a:solidFill>
                  <a:schemeClr val="tx1"/>
                </a:solidFill>
                <a:effectLst/>
                <a:latin typeface="Arial" pitchFamily="34" charset="0"/>
                <a:ea typeface="+mn-ea"/>
                <a:cs typeface="+mn-cs"/>
              </a:rPr>
              <a:t>Préparer le dossier : </a:t>
            </a:r>
            <a:r>
              <a:rPr lang="fr-FR" sz="1200" kern="1200" dirty="0">
                <a:solidFill>
                  <a:schemeClr val="tx1"/>
                </a:solidFill>
                <a:effectLst/>
                <a:latin typeface="Arial" pitchFamily="34" charset="0"/>
                <a:ea typeface="+mn-ea"/>
                <a:cs typeface="+mn-cs"/>
              </a:rPr>
              <a:t>Préparer le justificatif ou le courrier explicatif en </a:t>
            </a:r>
            <a:r>
              <a:rPr lang="fr-FR" sz="1200" kern="1200" dirty="0" err="1">
                <a:solidFill>
                  <a:schemeClr val="tx1"/>
                </a:solidFill>
                <a:effectLst/>
                <a:latin typeface="Arial" pitchFamily="34" charset="0"/>
                <a:ea typeface="+mn-ea"/>
                <a:cs typeface="+mn-cs"/>
              </a:rPr>
              <a:t>pdf</a:t>
            </a:r>
            <a:r>
              <a:rPr lang="fr-FR" sz="1200" kern="1200" dirty="0">
                <a:solidFill>
                  <a:schemeClr val="tx1"/>
                </a:solidFill>
                <a:effectLst/>
                <a:latin typeface="Arial" pitchFamily="34" charset="0"/>
                <a:ea typeface="+mn-ea"/>
                <a:cs typeface="+mn-cs"/>
              </a:rPr>
              <a:t> ou jpeg ou jpg. Attention : les justificatifs acceptés sont : factures d’électricité, gaz ou eau. Ce justificatif doit être récent.</a:t>
            </a:r>
          </a:p>
          <a:p>
            <a:r>
              <a:rPr lang="fr-FR" sz="1200" u="sng" kern="1200" dirty="0">
                <a:solidFill>
                  <a:schemeClr val="tx1"/>
                </a:solidFill>
                <a:effectLst/>
                <a:latin typeface="Arial" pitchFamily="34" charset="0"/>
                <a:ea typeface="+mn-ea"/>
                <a:cs typeface="+mn-cs"/>
              </a:rPr>
              <a:t>Procéder à la saisie</a:t>
            </a:r>
            <a:r>
              <a:rPr lang="fr-FR" sz="1200" kern="1200" dirty="0">
                <a:solidFill>
                  <a:schemeClr val="tx1"/>
                </a:solidFill>
                <a:effectLst/>
                <a:latin typeface="Arial" pitchFamily="34" charset="0"/>
                <a:ea typeface="+mn-ea"/>
                <a:cs typeface="+mn-cs"/>
              </a:rPr>
              <a:t> du dossier depuis un ordinateur (pas de smartphone, pas de tablette). Renseigner toutes les rubriques avec soin, notamment les </a:t>
            </a:r>
            <a:r>
              <a:rPr lang="fr-FR" sz="1200" u="sng" kern="1200" dirty="0">
                <a:solidFill>
                  <a:schemeClr val="tx1"/>
                </a:solidFill>
                <a:effectLst/>
                <a:latin typeface="Arial" pitchFamily="34" charset="0"/>
                <a:ea typeface="+mn-ea"/>
                <a:cs typeface="+mn-cs"/>
              </a:rPr>
              <a:t>nom</a:t>
            </a:r>
            <a:r>
              <a:rPr lang="fr-FR" sz="1200" kern="1200" dirty="0">
                <a:solidFill>
                  <a:schemeClr val="tx1"/>
                </a:solidFill>
                <a:effectLst/>
                <a:latin typeface="Arial" pitchFamily="34" charset="0"/>
                <a:ea typeface="+mn-ea"/>
                <a:cs typeface="+mn-cs"/>
              </a:rPr>
              <a:t>, </a:t>
            </a:r>
            <a:r>
              <a:rPr lang="fr-FR" sz="1200" u="sng" kern="1200" dirty="0">
                <a:solidFill>
                  <a:schemeClr val="tx1"/>
                </a:solidFill>
                <a:effectLst/>
                <a:latin typeface="Arial" pitchFamily="34" charset="0"/>
                <a:ea typeface="+mn-ea"/>
                <a:cs typeface="+mn-cs"/>
              </a:rPr>
              <a:t>prénom</a:t>
            </a:r>
            <a:r>
              <a:rPr lang="fr-FR" sz="1200" kern="1200" dirty="0">
                <a:solidFill>
                  <a:schemeClr val="tx1"/>
                </a:solidFill>
                <a:effectLst/>
                <a:latin typeface="Arial" pitchFamily="34" charset="0"/>
                <a:ea typeface="+mn-ea"/>
                <a:cs typeface="+mn-cs"/>
              </a:rPr>
              <a:t> et </a:t>
            </a:r>
            <a:r>
              <a:rPr lang="fr-FR" sz="1200" u="sng" kern="1200" dirty="0">
                <a:solidFill>
                  <a:schemeClr val="tx1"/>
                </a:solidFill>
                <a:effectLst/>
                <a:latin typeface="Arial" pitchFamily="34" charset="0"/>
                <a:ea typeface="+mn-ea"/>
                <a:cs typeface="+mn-cs"/>
              </a:rPr>
              <a:t>date de naissance</a:t>
            </a:r>
            <a:r>
              <a:rPr lang="fr-FR" sz="1200" kern="1200" dirty="0">
                <a:solidFill>
                  <a:schemeClr val="tx1"/>
                </a:solidFill>
                <a:effectLst/>
                <a:latin typeface="Arial" pitchFamily="34" charset="0"/>
                <a:ea typeface="+mn-ea"/>
                <a:cs typeface="+mn-cs"/>
              </a:rPr>
              <a:t> de l’enfant ainsi que </a:t>
            </a:r>
            <a:r>
              <a:rPr lang="fr-FR" sz="1200" u="sng" kern="1200" dirty="0">
                <a:solidFill>
                  <a:schemeClr val="tx1"/>
                </a:solidFill>
                <a:effectLst/>
                <a:latin typeface="Arial" pitchFamily="34" charset="0"/>
                <a:ea typeface="+mn-ea"/>
                <a:cs typeface="+mn-cs"/>
              </a:rPr>
              <a:t>l’adresse courriel </a:t>
            </a:r>
            <a:r>
              <a:rPr lang="fr-FR" sz="1200" kern="1200" dirty="0">
                <a:solidFill>
                  <a:schemeClr val="tx1"/>
                </a:solidFill>
                <a:effectLst/>
                <a:latin typeface="Arial" pitchFamily="34" charset="0"/>
                <a:ea typeface="+mn-ea"/>
                <a:cs typeface="+mn-cs"/>
              </a:rPr>
              <a:t>avec le plus grand soin. Attention, si vous changez d’adresse mail et ou de n° de téléphone, le signaler au plus vite à isi1d@ac-nice.fr en mentionnant le </a:t>
            </a:r>
            <a:r>
              <a:rPr lang="fr-FR" sz="1200" u="sng" kern="1200" dirty="0">
                <a:solidFill>
                  <a:schemeClr val="tx1"/>
                </a:solidFill>
                <a:effectLst/>
                <a:latin typeface="Arial" pitchFamily="34" charset="0"/>
                <a:ea typeface="+mn-ea"/>
                <a:cs typeface="+mn-cs"/>
              </a:rPr>
              <a:t>numéro de dossier</a:t>
            </a:r>
            <a:r>
              <a:rPr lang="fr-FR" sz="1200" kern="1200" dirty="0">
                <a:solidFill>
                  <a:schemeClr val="tx1"/>
                </a:solidFill>
                <a:effectLst/>
                <a:latin typeface="Arial" pitchFamily="34" charset="0"/>
                <a:ea typeface="+mn-ea"/>
                <a:cs typeface="+mn-cs"/>
              </a:rPr>
              <a:t>.</a:t>
            </a:r>
          </a:p>
          <a:p>
            <a:r>
              <a:rPr lang="fr-FR" sz="1200" kern="1200" dirty="0">
                <a:solidFill>
                  <a:schemeClr val="tx1"/>
                </a:solidFill>
                <a:effectLst/>
                <a:latin typeface="Arial" pitchFamily="34" charset="0"/>
                <a:ea typeface="+mn-ea"/>
                <a:cs typeface="+mn-cs"/>
              </a:rPr>
              <a:t>Lors de l’inscription, il vous sera communiqué un </a:t>
            </a:r>
            <a:r>
              <a:rPr lang="fr-FR" sz="1200" b="1" kern="1200" dirty="0">
                <a:solidFill>
                  <a:schemeClr val="tx1"/>
                </a:solidFill>
                <a:effectLst/>
                <a:latin typeface="Arial" pitchFamily="34" charset="0"/>
                <a:ea typeface="+mn-ea"/>
                <a:cs typeface="+mn-cs"/>
              </a:rPr>
              <a:t>numéro de dossier</a:t>
            </a:r>
            <a:r>
              <a:rPr lang="fr-FR" sz="1200" kern="1200" dirty="0">
                <a:solidFill>
                  <a:schemeClr val="tx1"/>
                </a:solidFill>
                <a:effectLst/>
                <a:latin typeface="Arial" pitchFamily="34" charset="0"/>
                <a:ea typeface="+mn-ea"/>
                <a:cs typeface="+mn-cs"/>
              </a:rPr>
              <a:t> que vous devez conserver, vous en aurez besoin pour toute correspondance ainsi que pour la validation de l’affectation si votre enfant est reçu en section internationale</a:t>
            </a:r>
          </a:p>
          <a:p>
            <a:pPr lvl="0"/>
            <a:r>
              <a:rPr lang="fr-FR" sz="1200" u="sng" kern="1200" dirty="0">
                <a:solidFill>
                  <a:schemeClr val="tx1"/>
                </a:solidFill>
                <a:effectLst/>
                <a:latin typeface="Arial" pitchFamily="34" charset="0"/>
                <a:ea typeface="+mn-ea"/>
                <a:cs typeface="+mn-cs"/>
              </a:rPr>
              <a:t>Choisir un réseau</a:t>
            </a:r>
            <a:r>
              <a:rPr lang="fr-FR" sz="1200" kern="1200" dirty="0">
                <a:solidFill>
                  <a:schemeClr val="tx1"/>
                </a:solidFill>
                <a:effectLst/>
                <a:latin typeface="Arial" pitchFamily="34" charset="0"/>
                <a:ea typeface="+mn-ea"/>
                <a:cs typeface="+mn-cs"/>
              </a:rPr>
              <a:t> : Nice CVI ou Valbonne-Mougins.</a:t>
            </a:r>
          </a:p>
          <a:p>
            <a:pPr lvl="0"/>
            <a:r>
              <a:rPr lang="fr-FR" sz="1200" u="sng" kern="1200" dirty="0">
                <a:solidFill>
                  <a:schemeClr val="tx1"/>
                </a:solidFill>
                <a:effectLst/>
                <a:latin typeface="Arial" pitchFamily="34" charset="0"/>
                <a:ea typeface="+mn-ea"/>
                <a:cs typeface="+mn-cs"/>
              </a:rPr>
              <a:t>Choisir une langue </a:t>
            </a:r>
            <a:r>
              <a:rPr lang="fr-FR" sz="1200" kern="1200" dirty="0">
                <a:solidFill>
                  <a:schemeClr val="tx1"/>
                </a:solidFill>
                <a:effectLst/>
                <a:latin typeface="Arial" pitchFamily="34" charset="0"/>
                <a:ea typeface="+mn-ea"/>
                <a:cs typeface="+mn-cs"/>
              </a:rPr>
              <a:t>: il n’est pas possible d’en présenter plusieurs. Les tests se déroulent en même temps pour toutes les langues de toute les sections.</a:t>
            </a:r>
          </a:p>
          <a:p>
            <a:pPr lvl="0"/>
            <a:r>
              <a:rPr lang="fr-FR" sz="1200" u="sng" kern="1200" dirty="0">
                <a:solidFill>
                  <a:schemeClr val="tx1"/>
                </a:solidFill>
                <a:effectLst/>
                <a:latin typeface="Arial" pitchFamily="34" charset="0"/>
                <a:ea typeface="+mn-ea"/>
                <a:cs typeface="+mn-cs"/>
              </a:rPr>
              <a:t>Vérifier que le niveau</a:t>
            </a:r>
            <a:r>
              <a:rPr lang="fr-FR" sz="1200" kern="1200" dirty="0">
                <a:solidFill>
                  <a:schemeClr val="tx1"/>
                </a:solidFill>
                <a:effectLst/>
                <a:latin typeface="Arial" pitchFamily="34" charset="0"/>
                <a:ea typeface="+mn-ea"/>
                <a:cs typeface="+mn-cs"/>
              </a:rPr>
              <a:t> que vous souhaitez demander est ouvert dans la langue demandée : toutes les sections recrutent au niveau CP (et 6</a:t>
            </a:r>
            <a:r>
              <a:rPr lang="fr-FR" sz="1200" kern="1200" baseline="30000" dirty="0">
                <a:solidFill>
                  <a:schemeClr val="tx1"/>
                </a:solidFill>
                <a:effectLst/>
                <a:latin typeface="Arial" pitchFamily="34" charset="0"/>
                <a:ea typeface="+mn-ea"/>
                <a:cs typeface="+mn-cs"/>
              </a:rPr>
              <a:t>e</a:t>
            </a:r>
            <a:r>
              <a:rPr lang="fr-FR" sz="1200" kern="1200" dirty="0">
                <a:solidFill>
                  <a:schemeClr val="tx1"/>
                </a:solidFill>
                <a:effectLst/>
                <a:latin typeface="Arial" pitchFamily="34" charset="0"/>
                <a:ea typeface="+mn-ea"/>
                <a:cs typeface="+mn-cs"/>
              </a:rPr>
              <a:t>). Pour les autres niveaux, vous ne pourrez y accéder que si des places sont disponibles (à vérifier jusqu’à la clôture des inscriptions sur les sites des écoles de section).</a:t>
            </a:r>
          </a:p>
          <a:p>
            <a:r>
              <a:rPr lang="fr-FR" sz="1200" b="1" u="sng" kern="1200" dirty="0">
                <a:solidFill>
                  <a:schemeClr val="tx1"/>
                </a:solidFill>
                <a:effectLst/>
                <a:latin typeface="Arial" pitchFamily="34" charset="0"/>
                <a:ea typeface="+mn-ea"/>
                <a:cs typeface="+mn-cs"/>
              </a:rPr>
              <a:t>Suivi des inscriptions au test</a:t>
            </a:r>
            <a:r>
              <a:rPr lang="fr-FR" sz="1200" u="sng" kern="1200" dirty="0">
                <a:solidFill>
                  <a:schemeClr val="tx1"/>
                </a:solidFill>
                <a:effectLst/>
                <a:latin typeface="Arial" pitchFamily="34" charset="0"/>
                <a:ea typeface="+mn-ea"/>
                <a:cs typeface="+mn-cs"/>
              </a:rPr>
              <a:t> </a:t>
            </a:r>
            <a:r>
              <a:rPr lang="fr-FR" sz="1200" kern="1200" dirty="0">
                <a:solidFill>
                  <a:schemeClr val="tx1"/>
                </a:solidFill>
                <a:effectLst/>
                <a:latin typeface="Arial" pitchFamily="34" charset="0"/>
                <a:ea typeface="+mn-ea"/>
                <a:cs typeface="+mn-cs"/>
              </a:rPr>
              <a:t>: vous recevrez 3 courriels pour : </a:t>
            </a:r>
          </a:p>
          <a:p>
            <a:r>
              <a:rPr lang="fr-FR" sz="1200" kern="1200" dirty="0">
                <a:solidFill>
                  <a:schemeClr val="tx1"/>
                </a:solidFill>
                <a:effectLst/>
                <a:latin typeface="Arial" pitchFamily="34" charset="0"/>
                <a:ea typeface="+mn-ea"/>
                <a:cs typeface="+mn-cs"/>
              </a:rPr>
              <a:t>- accuser réception du dossier d’inscription</a:t>
            </a:r>
          </a:p>
          <a:p>
            <a:r>
              <a:rPr lang="fr-FR" sz="1200" kern="1200" dirty="0">
                <a:solidFill>
                  <a:schemeClr val="tx1"/>
                </a:solidFill>
                <a:effectLst/>
                <a:latin typeface="Arial" pitchFamily="34" charset="0"/>
                <a:ea typeface="+mn-ea"/>
                <a:cs typeface="+mn-cs"/>
              </a:rPr>
              <a:t>- notifier que le dossier est complet</a:t>
            </a:r>
          </a:p>
          <a:p>
            <a:r>
              <a:rPr lang="fr-FR" sz="1200" kern="1200" dirty="0">
                <a:solidFill>
                  <a:schemeClr val="tx1"/>
                </a:solidFill>
                <a:effectLst/>
                <a:latin typeface="Arial" pitchFamily="34" charset="0"/>
                <a:ea typeface="+mn-ea"/>
                <a:cs typeface="+mn-cs"/>
              </a:rPr>
              <a:t>- convoquer votre enfant au test (à partir du 15 mars).</a:t>
            </a:r>
          </a:p>
          <a:p>
            <a:r>
              <a:rPr lang="fr-FR" sz="1200" kern="1200" dirty="0">
                <a:solidFill>
                  <a:schemeClr val="tx1"/>
                </a:solidFill>
                <a:effectLst/>
                <a:latin typeface="Arial" pitchFamily="34" charset="0"/>
                <a:ea typeface="+mn-ea"/>
                <a:cs typeface="+mn-cs"/>
              </a:rPr>
              <a:t>Pensez à consulter régulièrement votre messagerie et veillez à ce qu’elle ne soit pas saturée !</a:t>
            </a:r>
          </a:p>
          <a:p>
            <a:r>
              <a:rPr lang="fr-FR" sz="1200" b="1" u="sng" kern="1200" dirty="0">
                <a:solidFill>
                  <a:schemeClr val="tx1"/>
                </a:solidFill>
                <a:effectLst/>
                <a:latin typeface="Arial" pitchFamily="34" charset="0"/>
                <a:ea typeface="+mn-ea"/>
                <a:cs typeface="+mn-cs"/>
              </a:rPr>
              <a:t>Justificatifs de domicile</a:t>
            </a:r>
            <a:r>
              <a:rPr lang="fr-FR" sz="1200" u="sng" kern="1200" dirty="0">
                <a:solidFill>
                  <a:schemeClr val="tx1"/>
                </a:solidFill>
                <a:effectLst/>
                <a:latin typeface="Arial" pitchFamily="34" charset="0"/>
                <a:ea typeface="+mn-ea"/>
                <a:cs typeface="+mn-cs"/>
              </a:rPr>
              <a:t> :</a:t>
            </a:r>
            <a:endParaRPr lang="fr-FR" sz="1200" kern="1200" dirty="0">
              <a:solidFill>
                <a:schemeClr val="tx1"/>
              </a:solidFill>
              <a:effectLst/>
              <a:latin typeface="Arial" pitchFamily="34" charset="0"/>
              <a:ea typeface="+mn-ea"/>
              <a:cs typeface="+mn-cs"/>
            </a:endParaRPr>
          </a:p>
          <a:p>
            <a:r>
              <a:rPr lang="fr-FR" sz="1200" kern="1200" dirty="0">
                <a:solidFill>
                  <a:schemeClr val="tx1"/>
                </a:solidFill>
                <a:effectLst/>
                <a:latin typeface="Arial" pitchFamily="34" charset="0"/>
                <a:ea typeface="+mn-ea"/>
                <a:cs typeface="+mn-cs"/>
              </a:rPr>
              <a:t>Le financement de la scolarité primaire étant à la charge des communes, vous devez prouver par le biais du justificatif de domicile : </a:t>
            </a:r>
          </a:p>
          <a:p>
            <a:pPr lvl="0"/>
            <a:r>
              <a:rPr lang="fr-FR" sz="1200" kern="1200" dirty="0">
                <a:solidFill>
                  <a:schemeClr val="tx1"/>
                </a:solidFill>
                <a:effectLst/>
                <a:latin typeface="Arial" pitchFamily="34" charset="0"/>
                <a:ea typeface="+mn-ea"/>
                <a:cs typeface="+mn-cs"/>
              </a:rPr>
              <a:t>Que vous habitez la commune de la section demandée</a:t>
            </a:r>
          </a:p>
          <a:p>
            <a:pPr lvl="0"/>
            <a:r>
              <a:rPr lang="fr-FR" sz="1200" kern="1200" dirty="0">
                <a:solidFill>
                  <a:schemeClr val="tx1"/>
                </a:solidFill>
                <a:effectLst/>
                <a:latin typeface="Arial" pitchFamily="34" charset="0"/>
                <a:ea typeface="+mn-ea"/>
                <a:cs typeface="+mn-cs"/>
              </a:rPr>
              <a:t>Que vous habitez une commune ayant un accord de dérogation avec celle de la section demandée</a:t>
            </a:r>
          </a:p>
          <a:p>
            <a:pPr lvl="0"/>
            <a:r>
              <a:rPr lang="fr-FR" sz="1200" kern="1200" dirty="0">
                <a:solidFill>
                  <a:schemeClr val="tx1"/>
                </a:solidFill>
                <a:effectLst/>
                <a:latin typeface="Arial" pitchFamily="34" charset="0"/>
                <a:ea typeface="+mn-ea"/>
                <a:cs typeface="+mn-cs"/>
              </a:rPr>
              <a:t>Si vous habitez ailleurs et prévoyez un déménagement pour la commune de section ou une commune ayant un accord avec elle, joignez, à la place du justificatif de domicile, un </a:t>
            </a:r>
            <a:r>
              <a:rPr lang="fr-FR" sz="1200" u="sng" kern="1200" dirty="0">
                <a:solidFill>
                  <a:schemeClr val="tx1"/>
                </a:solidFill>
                <a:effectLst/>
                <a:latin typeface="Arial" pitchFamily="34" charset="0"/>
                <a:ea typeface="+mn-ea"/>
                <a:cs typeface="+mn-cs"/>
              </a:rPr>
              <a:t>courrier signé</a:t>
            </a:r>
            <a:r>
              <a:rPr lang="fr-FR" sz="1200" kern="1200" dirty="0">
                <a:solidFill>
                  <a:schemeClr val="tx1"/>
                </a:solidFill>
                <a:effectLst/>
                <a:latin typeface="Arial" pitchFamily="34" charset="0"/>
                <a:ea typeface="+mn-ea"/>
                <a:cs typeface="+mn-cs"/>
              </a:rPr>
              <a:t> par vous-même et vous engageant à être domicilié sur une de ces communes au moment de l’inscription définitive de votre enfant s’il est admis et affecté.</a:t>
            </a:r>
          </a:p>
          <a:p>
            <a:r>
              <a:rPr lang="fr-FR" sz="1200" b="1" u="sng" kern="1200" dirty="0">
                <a:solidFill>
                  <a:schemeClr val="tx1"/>
                </a:solidFill>
                <a:effectLst/>
                <a:latin typeface="Arial" pitchFamily="34" charset="0"/>
                <a:ea typeface="+mn-ea"/>
                <a:cs typeface="+mn-cs"/>
              </a:rPr>
              <a:t>Remarques pour les SI anglophones</a:t>
            </a:r>
            <a:r>
              <a:rPr lang="fr-FR" sz="1200" u="sng" kern="1200" dirty="0">
                <a:solidFill>
                  <a:schemeClr val="tx1"/>
                </a:solidFill>
                <a:effectLst/>
                <a:latin typeface="Arial" pitchFamily="34" charset="0"/>
                <a:ea typeface="+mn-ea"/>
                <a:cs typeface="+mn-cs"/>
              </a:rPr>
              <a:t> :</a:t>
            </a:r>
            <a:endParaRPr lang="fr-FR" sz="1200" kern="1200" dirty="0">
              <a:solidFill>
                <a:schemeClr val="tx1"/>
              </a:solidFill>
              <a:effectLst/>
              <a:latin typeface="Arial" pitchFamily="34" charset="0"/>
              <a:ea typeface="+mn-ea"/>
              <a:cs typeface="+mn-cs"/>
            </a:endParaRPr>
          </a:p>
          <a:p>
            <a:pPr lvl="0"/>
            <a:r>
              <a:rPr lang="fr-FR" sz="1200" kern="1200" dirty="0">
                <a:solidFill>
                  <a:schemeClr val="tx1"/>
                </a:solidFill>
                <a:effectLst/>
                <a:latin typeface="Arial" pitchFamily="34" charset="0"/>
                <a:ea typeface="+mn-ea"/>
                <a:cs typeface="+mn-cs"/>
              </a:rPr>
              <a:t>Pour les inscriptions niveau CP, vous </a:t>
            </a:r>
            <a:r>
              <a:rPr lang="fr-FR" sz="1200" b="1" kern="1200" dirty="0">
                <a:solidFill>
                  <a:schemeClr val="tx1"/>
                </a:solidFill>
                <a:effectLst/>
                <a:latin typeface="Arial" pitchFamily="34" charset="0"/>
                <a:ea typeface="+mn-ea"/>
                <a:cs typeface="+mn-cs"/>
              </a:rPr>
              <a:t>devez</a:t>
            </a:r>
            <a:r>
              <a:rPr lang="fr-FR" sz="1200" kern="1200" dirty="0">
                <a:solidFill>
                  <a:schemeClr val="tx1"/>
                </a:solidFill>
                <a:effectLst/>
                <a:latin typeface="Arial" pitchFamily="34" charset="0"/>
                <a:ea typeface="+mn-ea"/>
                <a:cs typeface="+mn-cs"/>
              </a:rPr>
              <a:t> formuler des vœux : 1 seul ou 2 vœux au moment de l’inscription mais ces vœux dépendent surtout de votre lieu d’habitation (accords de communes).</a:t>
            </a:r>
          </a:p>
          <a:p>
            <a:r>
              <a:rPr lang="fr-FR" sz="1200" kern="1200" dirty="0">
                <a:solidFill>
                  <a:schemeClr val="tx1"/>
                </a:solidFill>
                <a:effectLst/>
                <a:latin typeface="Arial" pitchFamily="34" charset="0"/>
                <a:ea typeface="+mn-ea"/>
                <a:cs typeface="+mn-cs"/>
              </a:rPr>
              <a:t>* pour Mougins et Valbonne : la liste est en ligne (cf. document informations pour les familles à télécharger sur le site DSDEN 06)</a:t>
            </a:r>
          </a:p>
          <a:p>
            <a:r>
              <a:rPr lang="fr-FR" sz="1200" kern="1200" dirty="0">
                <a:solidFill>
                  <a:schemeClr val="tx1"/>
                </a:solidFill>
                <a:effectLst/>
                <a:latin typeface="Arial" pitchFamily="34" charset="0"/>
                <a:ea typeface="+mn-ea"/>
                <a:cs typeface="+mn-cs"/>
              </a:rPr>
              <a:t>Pour les 2 communes de Valbonne et Mougins, si vous n’avez pas de justificatif qui correspond aux listes communiquées par Mougins ou Valbonne, joignez un courrier expliquant votre situation à la place du justificatif (en </a:t>
            </a:r>
            <a:r>
              <a:rPr lang="fr-FR" sz="1200" kern="1200" dirty="0" err="1">
                <a:solidFill>
                  <a:schemeClr val="tx1"/>
                </a:solidFill>
                <a:effectLst/>
                <a:latin typeface="Arial" pitchFamily="34" charset="0"/>
                <a:ea typeface="+mn-ea"/>
                <a:cs typeface="+mn-cs"/>
              </a:rPr>
              <a:t>pdf</a:t>
            </a:r>
            <a:r>
              <a:rPr lang="fr-FR" sz="1200" kern="1200" dirty="0">
                <a:solidFill>
                  <a:schemeClr val="tx1"/>
                </a:solidFill>
                <a:effectLst/>
                <a:latin typeface="Arial" pitchFamily="34" charset="0"/>
                <a:ea typeface="+mn-ea"/>
                <a:cs typeface="+mn-cs"/>
              </a:rPr>
              <a:t> ou jpg) et vous engageant à déménager dans la commune de la section ou dans une commune ayant un accord. L’inscription ne deviendra définitive que s’il y a accord entre votre commune de résidence et celle de section.</a:t>
            </a:r>
          </a:p>
          <a:p>
            <a:pPr lvl="0"/>
            <a:r>
              <a:rPr lang="fr-FR" sz="1200" kern="1200" dirty="0">
                <a:solidFill>
                  <a:schemeClr val="tx1"/>
                </a:solidFill>
                <a:effectLst/>
                <a:latin typeface="Arial" pitchFamily="34" charset="0"/>
                <a:ea typeface="+mn-ea"/>
                <a:cs typeface="+mn-cs"/>
              </a:rPr>
              <a:t>Il n’existe </a:t>
            </a:r>
            <a:r>
              <a:rPr lang="fr-FR" sz="1200" b="1" kern="1200" dirty="0">
                <a:solidFill>
                  <a:schemeClr val="tx1"/>
                </a:solidFill>
                <a:effectLst/>
                <a:latin typeface="Arial" pitchFamily="34" charset="0"/>
                <a:ea typeface="+mn-ea"/>
                <a:cs typeface="+mn-cs"/>
              </a:rPr>
              <a:t>pas de « stratégie » </a:t>
            </a:r>
            <a:r>
              <a:rPr lang="fr-FR" sz="1200" kern="1200" dirty="0">
                <a:solidFill>
                  <a:schemeClr val="tx1"/>
                </a:solidFill>
                <a:effectLst/>
                <a:latin typeface="Arial" pitchFamily="34" charset="0"/>
                <a:ea typeface="+mn-ea"/>
                <a:cs typeface="+mn-cs"/>
              </a:rPr>
              <a:t>pour le choix des écoles lorsque vous devez formuler des vœux au moment de l’inscription : formuler un seul vœu n’augmente pas les chances. Le fait d’être affecté dans une école plutôt qu’une autre n’induit pas une suite de parcours vers tel collège plutôt qu’un autre lors du passage en 6</a:t>
            </a:r>
            <a:r>
              <a:rPr lang="fr-FR" sz="1200" kern="1200" baseline="30000" dirty="0">
                <a:solidFill>
                  <a:schemeClr val="tx1"/>
                </a:solidFill>
                <a:effectLst/>
                <a:latin typeface="Arial" pitchFamily="34" charset="0"/>
                <a:ea typeface="+mn-ea"/>
                <a:cs typeface="+mn-cs"/>
              </a:rPr>
              <a:t>e</a:t>
            </a:r>
            <a:r>
              <a:rPr lang="fr-FR" sz="1200" kern="1200" dirty="0">
                <a:solidFill>
                  <a:schemeClr val="tx1"/>
                </a:solidFill>
                <a:effectLst/>
                <a:latin typeface="Arial" pitchFamily="34" charset="0"/>
                <a:ea typeface="+mn-ea"/>
                <a:cs typeface="+mn-cs"/>
              </a:rPr>
              <a:t>.</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2543154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stretch>
            <a:fillRect/>
          </a:stretch>
        </p:blipFill>
        <p:spPr bwMode="gray">
          <a:xfrm>
            <a:off x="546279" y="360000"/>
            <a:ext cx="2687441" cy="270000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userDrawn="1"/>
        </p:nvPicPr>
        <p:blipFill>
          <a:blip r:embed="rId2"/>
          <a:stretch>
            <a:fillRect/>
          </a:stretch>
        </p:blipFill>
        <p:spPr bwMode="gray">
          <a:xfrm>
            <a:off x="183349" y="180000"/>
            <a:ext cx="1433302" cy="14400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8"/>
          <a:stretch>
            <a:fillRect/>
          </a:stretch>
        </p:blipFill>
        <p:spPr bwMode="gray">
          <a:xfrm>
            <a:off x="289256" y="108000"/>
            <a:ext cx="537488" cy="54000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isi1d@ac-nice.fr"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8" Type="http://schemas.openxmlformats.org/officeDocument/2006/relationships/hyperlink" Target="mailto:aprodesifrance@gmail.com" TargetMode="External"/><Relationship Id="rId3" Type="http://schemas.openxmlformats.org/officeDocument/2006/relationships/hyperlink" Target="http://www.apeg.eu/" TargetMode="External"/><Relationship Id="rId7" Type="http://schemas.openxmlformats.org/officeDocument/2006/relationships/hyperlink" Target="http://www.aprodesi.eu/"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hyperlink" Target="mailto:admin@aseica.org" TargetMode="External"/><Relationship Id="rId5" Type="http://schemas.openxmlformats.org/officeDocument/2006/relationships/hyperlink" Target="http://www.aseica.org/" TargetMode="External"/><Relationship Id="rId4" Type="http://schemas.openxmlformats.org/officeDocument/2006/relationships/hyperlink" Target="mailto:Contact@apeg.eu" TargetMode="External"/><Relationship Id="rId9"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hyperlink" Target="https://www.ac-nice.fr/sections-internationales-en-ecole"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bv.ac-nice.fr/isi1d/famille/"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5827" y="2142759"/>
            <a:ext cx="8424000" cy="1146666"/>
          </a:xfrm>
        </p:spPr>
        <p:txBody>
          <a:bodyPr/>
          <a:lstStyle/>
          <a:p>
            <a:r>
              <a:rPr lang="fr-FR" dirty="0">
                <a:solidFill>
                  <a:schemeClr val="bg1">
                    <a:lumMod val="50000"/>
                  </a:schemeClr>
                </a:solidFill>
              </a:rPr>
              <a:t> SECTIONS INTERNATIONALES – session 2024</a:t>
            </a:r>
          </a:p>
          <a:p>
            <a:pPr lvl="1"/>
            <a:r>
              <a:rPr lang="fr-FR" b="1" dirty="0">
                <a:solidFill>
                  <a:schemeClr val="bg1">
                    <a:lumMod val="50000"/>
                  </a:schemeClr>
                </a:solidFill>
              </a:rPr>
              <a:t> Admission en école élémentaire</a:t>
            </a:r>
          </a:p>
          <a:p>
            <a:pPr lvl="1"/>
            <a:r>
              <a:rPr lang="fr-FR" b="1" dirty="0">
                <a:solidFill>
                  <a:schemeClr val="bg1">
                    <a:lumMod val="50000"/>
                  </a:schemeClr>
                </a:solidFill>
              </a:rPr>
              <a:t> Réseau Mougins – Valbonne Sophia Antipolis</a:t>
            </a:r>
          </a:p>
          <a:p>
            <a:pPr lvl="1"/>
            <a:endParaRPr lang="fr-FR" dirty="0"/>
          </a:p>
        </p:txBody>
      </p:sp>
      <p:sp>
        <p:nvSpPr>
          <p:cNvPr id="8" name="Espace réservé du pied de page 7"/>
          <p:cNvSpPr>
            <a:spLocks noGrp="1"/>
          </p:cNvSpPr>
          <p:nvPr>
            <p:ph type="ftr" sz="quarter" idx="11"/>
          </p:nvPr>
        </p:nvSpPr>
        <p:spPr/>
        <p:txBody>
          <a:bodyPr/>
          <a:lstStyle/>
          <a:p>
            <a:r>
              <a:rPr lang="fr-FR" dirty="0"/>
              <a:t>DSDEN 06 – MISSION LANGUES VIVANTES</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
        <p:nvSpPr>
          <p:cNvPr id="11" name="Espace réservé du texte 5"/>
          <p:cNvSpPr txBox="1">
            <a:spLocks/>
          </p:cNvSpPr>
          <p:nvPr/>
        </p:nvSpPr>
        <p:spPr bwMode="gray">
          <a:xfrm>
            <a:off x="453317" y="3459439"/>
            <a:ext cx="8424000" cy="114666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0"/>
              </a:spcBef>
              <a:spcAft>
                <a:spcPts val="0"/>
              </a:spcAft>
              <a:buFont typeface="Arial" pitchFamily="34" charset="0"/>
              <a:buNone/>
              <a:defRPr sz="3250" b="1" kern="1200" cap="all" baseline="0">
                <a:solidFill>
                  <a:schemeClr val="tx1"/>
                </a:solidFill>
                <a:latin typeface="+mn-lt"/>
                <a:ea typeface="+mn-ea"/>
                <a:cs typeface="+mn-cs"/>
              </a:defRPr>
            </a:lvl1pPr>
            <a:lvl2pPr marL="0" indent="0" algn="l" defTabSz="914400" rtl="0" eaLnBrk="1" latinLnBrk="0" hangingPunct="1">
              <a:lnSpc>
                <a:spcPct val="100000"/>
              </a:lnSpc>
              <a:spcBef>
                <a:spcPts val="500"/>
              </a:spcBef>
              <a:spcAft>
                <a:spcPts val="0"/>
              </a:spcAft>
              <a:buFont typeface="Arial" pitchFamily="34" charset="0"/>
              <a:buNone/>
              <a:defRPr sz="18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dirty="0">
                <a:solidFill>
                  <a:schemeClr val="bg1">
                    <a:lumMod val="50000"/>
                  </a:schemeClr>
                </a:solidFill>
              </a:rPr>
              <a:t> </a:t>
            </a:r>
            <a:endParaRPr lang="fr-FR" sz="1600" dirty="0">
              <a:solidFill>
                <a:schemeClr val="bg1">
                  <a:lumMod val="50000"/>
                </a:schemeClr>
              </a:solidFill>
            </a:endParaRPr>
          </a:p>
          <a:p>
            <a:endParaRPr lang="fr-FR" sz="1600" dirty="0">
              <a:solidFill>
                <a:schemeClr val="bg1">
                  <a:lumMod val="50000"/>
                </a:schemeClr>
              </a:solidFill>
            </a:endParaRPr>
          </a:p>
          <a:p>
            <a:pPr algn="r"/>
            <a:endParaRPr lang="fr-FR" sz="1600" dirty="0">
              <a:solidFill>
                <a:schemeClr val="bg1">
                  <a:lumMod val="50000"/>
                </a:schemeClr>
              </a:solidFill>
            </a:endParaRPr>
          </a:p>
          <a:p>
            <a:pPr algn="r"/>
            <a:r>
              <a:rPr lang="fr-FR" sz="1600" dirty="0">
                <a:solidFill>
                  <a:schemeClr val="bg1">
                    <a:lumMod val="50000"/>
                  </a:schemeClr>
                </a:solidFill>
              </a:rPr>
              <a:t>4 décembre 2024</a:t>
            </a:r>
            <a:endParaRPr lang="fr-FR" dirty="0">
              <a:solidFill>
                <a:schemeClr val="bg1">
                  <a:lumMod val="50000"/>
                </a:schemeClr>
              </a:solidFill>
            </a:endParaRPr>
          </a:p>
        </p:txBody>
      </p:sp>
      <p:sp>
        <p:nvSpPr>
          <p:cNvPr id="12" name="Espace réservé du texte 5"/>
          <p:cNvSpPr txBox="1">
            <a:spLocks/>
          </p:cNvSpPr>
          <p:nvPr/>
        </p:nvSpPr>
        <p:spPr bwMode="gray">
          <a:xfrm>
            <a:off x="443995" y="3289425"/>
            <a:ext cx="8424000" cy="114666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0"/>
              </a:spcBef>
              <a:spcAft>
                <a:spcPts val="0"/>
              </a:spcAft>
              <a:buFont typeface="Arial" pitchFamily="34" charset="0"/>
              <a:buNone/>
              <a:defRPr sz="3250" b="1" kern="1200" cap="all" baseline="0">
                <a:solidFill>
                  <a:schemeClr val="tx1"/>
                </a:solidFill>
                <a:latin typeface="+mn-lt"/>
                <a:ea typeface="+mn-ea"/>
                <a:cs typeface="+mn-cs"/>
              </a:defRPr>
            </a:lvl1pPr>
            <a:lvl2pPr marL="0" indent="0" algn="l" defTabSz="914400" rtl="0" eaLnBrk="1" latinLnBrk="0" hangingPunct="1">
              <a:lnSpc>
                <a:spcPct val="100000"/>
              </a:lnSpc>
              <a:spcBef>
                <a:spcPts val="500"/>
              </a:spcBef>
              <a:spcAft>
                <a:spcPts val="0"/>
              </a:spcAft>
              <a:buFont typeface="Arial" pitchFamily="34" charset="0"/>
              <a:buNone/>
              <a:defRPr sz="18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dirty="0">
                <a:solidFill>
                  <a:schemeClr val="bg1">
                    <a:lumMod val="50000"/>
                  </a:schemeClr>
                </a:solidFill>
              </a:rPr>
              <a:t>  </a:t>
            </a:r>
            <a:endParaRPr lang="fr-FR" b="1" dirty="0">
              <a:solidFill>
                <a:schemeClr val="bg1">
                  <a:lumMod val="50000"/>
                </a:schemeClr>
              </a:solidFill>
            </a:endParaRPr>
          </a:p>
          <a:p>
            <a:pPr lvl="1"/>
            <a:endParaRPr lang="fr-FR" dirty="0"/>
          </a:p>
        </p:txBody>
      </p:sp>
      <p:pic>
        <p:nvPicPr>
          <p:cNvPr id="13" name="Picture 7" descr="D:\Mes documents\Mes images\images.jpg"/>
          <p:cNvPicPr>
            <a:picLocks noChangeAspect="1" noChangeArrowheads="1"/>
          </p:cNvPicPr>
          <p:nvPr/>
        </p:nvPicPr>
        <p:blipFill>
          <a:blip r:embed="rId3" cstate="print"/>
          <a:srcRect/>
          <a:stretch>
            <a:fillRect/>
          </a:stretch>
        </p:blipFill>
        <p:spPr bwMode="auto">
          <a:xfrm>
            <a:off x="453317" y="3643146"/>
            <a:ext cx="942342" cy="588964"/>
          </a:xfrm>
          <a:prstGeom prst="rect">
            <a:avLst/>
          </a:prstGeom>
          <a:noFill/>
          <a:ln w="9525">
            <a:noFill/>
            <a:miter lim="800000"/>
            <a:headEnd/>
            <a:tailEnd/>
          </a:ln>
        </p:spPr>
      </p:pic>
      <p:pic>
        <p:nvPicPr>
          <p:cNvPr id="19" name="Picture 7" descr="D:\Mes documents\Mes images\images.jpg"/>
          <p:cNvPicPr>
            <a:picLocks noChangeAspect="1" noChangeArrowheads="1"/>
          </p:cNvPicPr>
          <p:nvPr/>
        </p:nvPicPr>
        <p:blipFill>
          <a:blip r:embed="rId3" cstate="print"/>
          <a:srcRect/>
          <a:stretch>
            <a:fillRect/>
          </a:stretch>
        </p:blipFill>
        <p:spPr bwMode="auto">
          <a:xfrm>
            <a:off x="5699130" y="3640186"/>
            <a:ext cx="942342" cy="588964"/>
          </a:xfrm>
          <a:prstGeom prst="rect">
            <a:avLst/>
          </a:prstGeom>
          <a:noFill/>
          <a:ln w="9525">
            <a:noFill/>
            <a:miter lim="800000"/>
            <a:headEnd/>
            <a:tailEnd/>
          </a:ln>
        </p:spPr>
      </p:pic>
      <p:pic>
        <p:nvPicPr>
          <p:cNvPr id="17" name="Image 16" descr="C:\Users\smoreau3\AppData\Local\Microsoft\Windows\INetCache\Content.Word\57_logoDSDEN_06_acNIC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9999" y="339502"/>
            <a:ext cx="2104774" cy="1080120"/>
          </a:xfrm>
          <a:prstGeom prst="rect">
            <a:avLst/>
          </a:prstGeom>
          <a:noFill/>
          <a:ln>
            <a:noFill/>
          </a:ln>
        </p:spPr>
      </p:pic>
      <p:pic>
        <p:nvPicPr>
          <p:cNvPr id="20" name="Picture 16" descr="http://www.geowiki.fr/images/9/90/Drapeau_allemand.jpg"/>
          <p:cNvPicPr>
            <a:picLocks noChangeAspect="1" noChangeArrowheads="1"/>
          </p:cNvPicPr>
          <p:nvPr/>
        </p:nvPicPr>
        <p:blipFill>
          <a:blip r:embed="rId5" cstate="print"/>
          <a:srcRect/>
          <a:stretch>
            <a:fillRect/>
          </a:stretch>
        </p:blipFill>
        <p:spPr bwMode="auto">
          <a:xfrm>
            <a:off x="1492099" y="3643929"/>
            <a:ext cx="902866" cy="584346"/>
          </a:xfrm>
          <a:prstGeom prst="rect">
            <a:avLst/>
          </a:prstGeom>
          <a:noFill/>
          <a:ln w="9525">
            <a:noFill/>
            <a:miter lim="800000"/>
            <a:headEnd/>
            <a:tailEnd/>
          </a:ln>
        </p:spPr>
      </p:pic>
      <p:pic>
        <p:nvPicPr>
          <p:cNvPr id="21" name="Picture 10" descr="D:\Mes documents\Mes images\royaume uni.jpg"/>
          <p:cNvPicPr>
            <a:picLocks noChangeAspect="1" noChangeArrowheads="1"/>
          </p:cNvPicPr>
          <p:nvPr/>
        </p:nvPicPr>
        <p:blipFill>
          <a:blip r:embed="rId6" cstate="print"/>
          <a:srcRect/>
          <a:stretch>
            <a:fillRect/>
          </a:stretch>
        </p:blipFill>
        <p:spPr bwMode="auto">
          <a:xfrm>
            <a:off x="2489280" y="3643929"/>
            <a:ext cx="934483" cy="584345"/>
          </a:xfrm>
          <a:prstGeom prst="rect">
            <a:avLst/>
          </a:prstGeom>
          <a:noFill/>
          <a:ln w="9525">
            <a:noFill/>
            <a:miter lim="800000"/>
            <a:headEnd/>
            <a:tailEnd/>
          </a:ln>
        </p:spPr>
      </p:pic>
      <p:pic>
        <p:nvPicPr>
          <p:cNvPr id="22" name="Image 21"/>
          <p:cNvPicPr/>
          <p:nvPr/>
        </p:nvPicPr>
        <p:blipFill>
          <a:blip r:embed="rId7">
            <a:extLst>
              <a:ext uri="{28A0092B-C50C-407E-A947-70E740481C1C}">
                <a14:useLocalDpi xmlns:a14="http://schemas.microsoft.com/office/drawing/2010/main" val="0"/>
              </a:ext>
            </a:extLst>
          </a:blip>
          <a:srcRect/>
          <a:stretch>
            <a:fillRect/>
          </a:stretch>
        </p:blipFill>
        <p:spPr bwMode="auto">
          <a:xfrm>
            <a:off x="3518079" y="3636834"/>
            <a:ext cx="962629" cy="591440"/>
          </a:xfrm>
          <a:prstGeom prst="rect">
            <a:avLst/>
          </a:prstGeom>
          <a:noFill/>
        </p:spPr>
      </p:pic>
      <p:pic>
        <p:nvPicPr>
          <p:cNvPr id="23" name="Picture 8" descr="D:\Mes documents\Mes images\italie.jpg"/>
          <p:cNvPicPr>
            <a:picLocks noChangeAspect="1" noChangeArrowheads="1"/>
          </p:cNvPicPr>
          <p:nvPr/>
        </p:nvPicPr>
        <p:blipFill>
          <a:blip r:embed="rId8" cstate="print"/>
          <a:srcRect/>
          <a:stretch>
            <a:fillRect/>
          </a:stretch>
        </p:blipFill>
        <p:spPr bwMode="auto">
          <a:xfrm>
            <a:off x="4575024" y="3643929"/>
            <a:ext cx="1028798" cy="605175"/>
          </a:xfrm>
          <a:prstGeom prst="rect">
            <a:avLst/>
          </a:prstGeom>
          <a:noFill/>
          <a:ln w="9525">
            <a:noFill/>
            <a:miter lim="800000"/>
            <a:headEnd/>
            <a:tailEnd/>
          </a:ln>
        </p:spPr>
      </p:pic>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447614"/>
          </a:xfrm>
          <a:solidFill>
            <a:schemeClr val="accent4">
              <a:lumMod val="20000"/>
              <a:lumOff val="80000"/>
            </a:schemeClr>
          </a:solidFill>
        </p:spPr>
        <p:txBody>
          <a:bodyPr/>
          <a:lstStyle/>
          <a:p>
            <a:pPr algn="ctr"/>
            <a:r>
              <a:rPr lang="fr-FR" sz="28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Quelle est la date des tests ?</a:t>
            </a:r>
            <a:endParaRPr lang="fr-FR" dirty="0">
              <a:solidFill>
                <a:schemeClr val="bg1">
                  <a:lumMod val="50000"/>
                </a:schemeClr>
              </a:solidFill>
            </a:endParaRPr>
          </a:p>
        </p:txBody>
      </p:sp>
      <p:sp>
        <p:nvSpPr>
          <p:cNvPr id="12" name="Espace réservé du contenu 11"/>
          <p:cNvSpPr>
            <a:spLocks noGrp="1"/>
          </p:cNvSpPr>
          <p:nvPr>
            <p:ph sz="quarter" idx="14"/>
          </p:nvPr>
        </p:nvSpPr>
        <p:spPr>
          <a:xfrm>
            <a:off x="359999" y="1770254"/>
            <a:ext cx="8424000" cy="2574000"/>
          </a:xfrm>
        </p:spPr>
        <p:style>
          <a:lnRef idx="1">
            <a:schemeClr val="accent1"/>
          </a:lnRef>
          <a:fillRef idx="2">
            <a:schemeClr val="accent1"/>
          </a:fillRef>
          <a:effectRef idx="1">
            <a:schemeClr val="accent1"/>
          </a:effectRef>
          <a:fontRef idx="minor">
            <a:schemeClr val="dk1"/>
          </a:fontRef>
        </p:style>
        <p:txBody>
          <a:bodyPr/>
          <a:lstStyle/>
          <a:p>
            <a:pPr algn="ctr"/>
            <a:r>
              <a:rPr lang="fr-FR" sz="2000" b="1" dirty="0">
                <a:solidFill>
                  <a:schemeClr val="tx2">
                    <a:lumMod val="60000"/>
                    <a:lumOff val="40000"/>
                  </a:schemeClr>
                </a:solidFill>
                <a:latin typeface="Arial" panose="020B0604020202020204" pitchFamily="34" charset="0"/>
                <a:ea typeface="Times New Roman" panose="02020603050405020304" pitchFamily="18" charset="0"/>
              </a:rPr>
              <a:t>Pour toutes les langues</a:t>
            </a:r>
          </a:p>
          <a:p>
            <a:pPr algn="ctr">
              <a:tabLst>
                <a:tab pos="2350294" algn="l"/>
                <a:tab pos="4543425" algn="l"/>
              </a:tabLst>
            </a:pPr>
            <a:endParaRPr lang="fr-FR" sz="1200" b="1" dirty="0">
              <a:latin typeface="Arial" panose="020B0604020202020204" pitchFamily="34" charset="0"/>
              <a:ea typeface="Times New Roman" panose="02020603050405020304" pitchFamily="18" charset="0"/>
            </a:endParaRPr>
          </a:p>
          <a:p>
            <a:pPr algn="ctr">
              <a:tabLst>
                <a:tab pos="2350294" algn="l"/>
                <a:tab pos="4543425" algn="l"/>
              </a:tabLst>
            </a:pPr>
            <a:r>
              <a:rPr lang="fr-FR" sz="2000" b="1" dirty="0">
                <a:solidFill>
                  <a:schemeClr val="tx2">
                    <a:lumMod val="40000"/>
                    <a:lumOff val="60000"/>
                  </a:schemeClr>
                </a:solidFill>
                <a:highlight>
                  <a:srgbClr val="FFFF00"/>
                </a:highlight>
                <a:latin typeface="Arial" panose="020B0604020202020204" pitchFamily="34" charset="0"/>
                <a:ea typeface="Times New Roman" panose="02020603050405020304" pitchFamily="18" charset="0"/>
              </a:rPr>
              <a:t>Le mercredi 3 avril 2024 </a:t>
            </a:r>
          </a:p>
          <a:p>
            <a:pPr algn="ctr">
              <a:tabLst>
                <a:tab pos="2350294" algn="l"/>
                <a:tab pos="4543425" algn="l"/>
              </a:tabLst>
            </a:pPr>
            <a:endParaRPr lang="fr-FR" sz="1200" dirty="0">
              <a:solidFill>
                <a:schemeClr val="tx2">
                  <a:lumMod val="40000"/>
                  <a:lumOff val="60000"/>
                </a:schemeClr>
              </a:solidFill>
              <a:latin typeface="Times New Roman" panose="02020603050405020304" pitchFamily="18" charset="0"/>
              <a:ea typeface="Times New Roman" panose="02020603050405020304" pitchFamily="18" charset="0"/>
            </a:endParaRPr>
          </a:p>
          <a:p>
            <a:pPr algn="ctr">
              <a:tabLst>
                <a:tab pos="2350294" algn="l"/>
                <a:tab pos="4543425" algn="l"/>
              </a:tabLst>
            </a:pPr>
            <a:r>
              <a:rPr lang="fr-FR" sz="2000" b="1" dirty="0">
                <a:solidFill>
                  <a:schemeClr val="tx2">
                    <a:lumMod val="60000"/>
                    <a:lumOff val="40000"/>
                  </a:schemeClr>
                </a:solidFill>
                <a:latin typeface="Arial" panose="020B0604020202020204" pitchFamily="34" charset="0"/>
                <a:ea typeface="Times New Roman" panose="02020603050405020304" pitchFamily="18" charset="0"/>
              </a:rPr>
              <a:t>Les horaires et les convocations seront envoyés </a:t>
            </a:r>
          </a:p>
          <a:p>
            <a:pPr algn="ctr">
              <a:tabLst>
                <a:tab pos="2350294" algn="l"/>
                <a:tab pos="4543425" algn="l"/>
              </a:tabLst>
            </a:pPr>
            <a:r>
              <a:rPr lang="fr-FR" sz="2000" b="1" u="sng" dirty="0">
                <a:solidFill>
                  <a:schemeClr val="tx2">
                    <a:lumMod val="60000"/>
                    <a:lumOff val="40000"/>
                  </a:schemeClr>
                </a:solidFill>
                <a:latin typeface="Arial" panose="020B0604020202020204" pitchFamily="34" charset="0"/>
                <a:ea typeface="Times New Roman" panose="02020603050405020304" pitchFamily="18" charset="0"/>
              </a:rPr>
              <a:t>uniquement par courriel</a:t>
            </a:r>
            <a:endParaRPr lang="fr-FR" sz="2000" u="sng" dirty="0">
              <a:solidFill>
                <a:schemeClr val="tx2">
                  <a:lumMod val="60000"/>
                  <a:lumOff val="40000"/>
                </a:schemeClr>
              </a:solidFill>
              <a:latin typeface="Times New Roman" panose="02020603050405020304" pitchFamily="18" charset="0"/>
              <a:ea typeface="Times New Roman" panose="02020603050405020304" pitchFamily="18" charset="0"/>
            </a:endParaRPr>
          </a:p>
          <a:p>
            <a:pPr marL="285750" indent="-285750" algn="ctr">
              <a:lnSpc>
                <a:spcPct val="115000"/>
              </a:lnSpc>
              <a:buFont typeface="Wingdings" panose="05000000000000000000" pitchFamily="2" charset="2"/>
              <a:buChar char="Ø"/>
            </a:pPr>
            <a:endParaRPr lang="fr-FR" sz="1400" b="1" i="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buFont typeface="Wingdings" panose="05000000000000000000" pitchFamily="2" charset="2"/>
              <a:buChar char="Ø"/>
            </a:pPr>
            <a:r>
              <a:rPr lang="fr-FR" sz="1600" b="1" i="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Bien renseigner l’adresse courriel au moment de l’inscription</a:t>
            </a:r>
            <a:endParaRPr lang="fr-FR" sz="1600" b="1" i="1" u="sng"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endParaRPr lang="fr-FR" sz="1600" b="1" u="sng" dirty="0">
              <a:solidFill>
                <a:srgbClr val="5AB88F"/>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3" name="Espace réservé du pied de page 2"/>
          <p:cNvSpPr>
            <a:spLocks noGrp="1"/>
          </p:cNvSpPr>
          <p:nvPr>
            <p:ph type="ftr" sz="quarter" idx="11"/>
          </p:nvPr>
        </p:nvSpPr>
        <p:spPr/>
        <p:txBody>
          <a:bodyPr/>
          <a:lstStyle/>
          <a:p>
            <a:r>
              <a:rPr lang="fr-FR" dirty="0"/>
              <a:t>DSDEN 06 – MISSION LANGUES VIVANTES </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10</a:t>
            </a:fld>
            <a:endParaRPr lang="fr-FR" dirty="0"/>
          </a:p>
        </p:txBody>
      </p:sp>
      <p:pic>
        <p:nvPicPr>
          <p:cNvPr id="7" name="Image 6"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79075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
                                            <p:bg/>
                                          </p:spTgt>
                                        </p:tgtEl>
                                      </p:cBhvr>
                                    </p:animEffect>
                                    <p:animScale>
                                      <p:cBhvr>
                                        <p:cTn id="7" dur="250" autoRev="1" fill="hold"/>
                                        <p:tgtEl>
                                          <p:spTgt spid="12">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12">
                                            <p:txEl>
                                              <p:pRg st="0" end="0"/>
                                            </p:txEl>
                                          </p:spTgt>
                                        </p:tgtEl>
                                      </p:cBhvr>
                                    </p:animEffect>
                                    <p:animScale>
                                      <p:cBhvr>
                                        <p:cTn id="12" dur="250" autoRev="1" fill="hold"/>
                                        <p:tgtEl>
                                          <p:spTgt spid="12">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12">
                                            <p:txEl>
                                              <p:pRg st="2" end="2"/>
                                            </p:txEl>
                                          </p:spTgt>
                                        </p:tgtEl>
                                      </p:cBhvr>
                                    </p:animEffect>
                                    <p:animScale>
                                      <p:cBhvr>
                                        <p:cTn id="17" dur="250" autoRev="1" fill="hold"/>
                                        <p:tgtEl>
                                          <p:spTgt spid="12">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12">
                                            <p:txEl>
                                              <p:pRg st="4" end="4"/>
                                            </p:txEl>
                                          </p:spTgt>
                                        </p:tgtEl>
                                      </p:cBhvr>
                                    </p:animEffect>
                                    <p:animScale>
                                      <p:cBhvr>
                                        <p:cTn id="22" dur="250" autoRev="1" fill="hold"/>
                                        <p:tgtEl>
                                          <p:spTgt spid="12">
                                            <p:txEl>
                                              <p:pRg st="4" end="4"/>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2">
                                            <p:txEl>
                                              <p:pRg st="5" end="5"/>
                                            </p:txEl>
                                          </p:spTgt>
                                        </p:tgtEl>
                                      </p:cBhvr>
                                    </p:animEffect>
                                    <p:animScale>
                                      <p:cBhvr>
                                        <p:cTn id="27" dur="250" autoRev="1" fill="hold"/>
                                        <p:tgtEl>
                                          <p:spTgt spid="12">
                                            <p:txEl>
                                              <p:pRg st="5" end="5"/>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12">
                                            <p:txEl>
                                              <p:pRg st="7" end="7"/>
                                            </p:txEl>
                                          </p:spTgt>
                                        </p:tgtEl>
                                      </p:cBhvr>
                                    </p:animEffect>
                                    <p:animScale>
                                      <p:cBhvr>
                                        <p:cTn id="32" dur="250" autoRev="1" fill="hold"/>
                                        <p:tgtEl>
                                          <p:spTgt spid="12">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95536" y="915566"/>
            <a:ext cx="8424000" cy="375606"/>
          </a:xfrm>
          <a:solidFill>
            <a:schemeClr val="accent4">
              <a:lumMod val="20000"/>
              <a:lumOff val="80000"/>
            </a:schemeClr>
          </a:solidFill>
        </p:spPr>
        <p:txBody>
          <a:bodyPr/>
          <a:lstStyle/>
          <a:p>
            <a:pPr algn="ctr"/>
            <a:r>
              <a:rPr lang="fr-FR" sz="28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Quelle est la date des résultats ?</a:t>
            </a:r>
            <a:endParaRPr lang="fr-FR" dirty="0">
              <a:solidFill>
                <a:schemeClr val="bg1">
                  <a:lumMod val="50000"/>
                </a:schemeClr>
              </a:solidFill>
            </a:endParaRPr>
          </a:p>
        </p:txBody>
      </p:sp>
      <p:sp>
        <p:nvSpPr>
          <p:cNvPr id="12" name="Espace réservé du contenu 11"/>
          <p:cNvSpPr>
            <a:spLocks noGrp="1"/>
          </p:cNvSpPr>
          <p:nvPr>
            <p:ph sz="quarter" idx="14"/>
          </p:nvPr>
        </p:nvSpPr>
        <p:spPr>
          <a:xfrm>
            <a:off x="359998" y="1635646"/>
            <a:ext cx="8424000" cy="2774354"/>
          </a:xfrm>
        </p:spPr>
        <p:style>
          <a:lnRef idx="1">
            <a:schemeClr val="accent1"/>
          </a:lnRef>
          <a:fillRef idx="2">
            <a:schemeClr val="accent1"/>
          </a:fillRef>
          <a:effectRef idx="1">
            <a:schemeClr val="accent1"/>
          </a:effectRef>
          <a:fontRef idx="minor">
            <a:schemeClr val="dk1"/>
          </a:fontRef>
        </p:style>
        <p:txBody>
          <a:bodyPr/>
          <a:lstStyle/>
          <a:p>
            <a:pPr algn="ctr"/>
            <a:r>
              <a:rPr lang="fr-FR" sz="2000" b="1" dirty="0">
                <a:latin typeface="Arial" panose="020B0604020202020204" pitchFamily="34" charset="0"/>
                <a:ea typeface="Times New Roman" panose="02020603050405020304" pitchFamily="18" charset="0"/>
              </a:rPr>
              <a:t> </a:t>
            </a:r>
          </a:p>
          <a:p>
            <a:pPr algn="ctr"/>
            <a:r>
              <a:rPr lang="fr-FR" sz="2400" b="1" dirty="0">
                <a:solidFill>
                  <a:schemeClr val="tx2">
                    <a:lumMod val="60000"/>
                    <a:lumOff val="40000"/>
                  </a:schemeClr>
                </a:solidFill>
                <a:highlight>
                  <a:srgbClr val="FFFF00"/>
                </a:highlight>
                <a:latin typeface="Arial" panose="020B0604020202020204" pitchFamily="34" charset="0"/>
                <a:ea typeface="Times New Roman" panose="02020603050405020304" pitchFamily="18" charset="0"/>
              </a:rPr>
              <a:t>A partir du mardi 16 avril 2024</a:t>
            </a:r>
          </a:p>
          <a:p>
            <a:endParaRPr lang="fr-FR" sz="1800" b="1" dirty="0">
              <a:latin typeface="Arial" panose="020B0604020202020204" pitchFamily="34" charset="0"/>
              <a:ea typeface="Times New Roman" panose="02020603050405020304" pitchFamily="18" charset="0"/>
            </a:endParaRPr>
          </a:p>
          <a:p>
            <a:pPr algn="ctr"/>
            <a:r>
              <a:rPr lang="fr-FR" sz="2000" b="1" dirty="0">
                <a:solidFill>
                  <a:schemeClr val="tx2">
                    <a:lumMod val="60000"/>
                    <a:lumOff val="40000"/>
                  </a:schemeClr>
                </a:solidFill>
                <a:latin typeface="Arial" panose="020B0604020202020204" pitchFamily="34" charset="0"/>
                <a:ea typeface="Times New Roman" panose="02020603050405020304" pitchFamily="18" charset="0"/>
              </a:rPr>
              <a:t>Les résultats d’admission et d’affectation sont transmis aux familles </a:t>
            </a:r>
            <a:r>
              <a:rPr lang="fr-FR" sz="2000" b="1" u="sng" dirty="0">
                <a:solidFill>
                  <a:schemeClr val="bg2">
                    <a:lumMod val="60000"/>
                    <a:lumOff val="40000"/>
                  </a:schemeClr>
                </a:solidFill>
                <a:latin typeface="Arial" panose="020B0604020202020204" pitchFamily="34" charset="0"/>
                <a:ea typeface="Times New Roman" panose="02020603050405020304" pitchFamily="18" charset="0"/>
              </a:rPr>
              <a:t>par courriel uniquement</a:t>
            </a:r>
            <a:endParaRPr lang="fr-FR" sz="1600" b="1" u="sng"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a:p>
            <a:endParaRPr lang="fr-FR" dirty="0"/>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11</a:t>
            </a:fld>
            <a:endParaRPr lang="fr-FR" dirty="0"/>
          </a:p>
        </p:txBody>
      </p:sp>
      <p:pic>
        <p:nvPicPr>
          <p:cNvPr id="7" name="Image 6"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288605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
                                            <p:bg/>
                                          </p:spTgt>
                                        </p:tgtEl>
                                      </p:cBhvr>
                                    </p:animEffect>
                                    <p:animScale>
                                      <p:cBhvr>
                                        <p:cTn id="7" dur="250" autoRev="1" fill="hold"/>
                                        <p:tgtEl>
                                          <p:spTgt spid="12">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12">
                                            <p:txEl>
                                              <p:pRg st="0" end="0"/>
                                            </p:txEl>
                                          </p:spTgt>
                                        </p:tgtEl>
                                      </p:cBhvr>
                                    </p:animEffect>
                                    <p:animScale>
                                      <p:cBhvr>
                                        <p:cTn id="12" dur="250" autoRev="1" fill="hold"/>
                                        <p:tgtEl>
                                          <p:spTgt spid="12">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12">
                                            <p:txEl>
                                              <p:pRg st="1" end="1"/>
                                            </p:txEl>
                                          </p:spTgt>
                                        </p:tgtEl>
                                      </p:cBhvr>
                                    </p:animEffect>
                                    <p:animScale>
                                      <p:cBhvr>
                                        <p:cTn id="17" dur="250" autoRev="1" fill="hold"/>
                                        <p:tgtEl>
                                          <p:spTgt spid="12">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12">
                                            <p:txEl>
                                              <p:pRg st="3" end="3"/>
                                            </p:txEl>
                                          </p:spTgt>
                                        </p:tgtEl>
                                      </p:cBhvr>
                                    </p:animEffect>
                                    <p:animScale>
                                      <p:cBhvr>
                                        <p:cTn id="22" dur="250" autoRev="1" fill="hold"/>
                                        <p:tgtEl>
                                          <p:spTgt spid="12">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60000" y="756024"/>
            <a:ext cx="8424000" cy="375606"/>
          </a:xfrm>
          <a:solidFill>
            <a:schemeClr val="accent4">
              <a:lumMod val="20000"/>
              <a:lumOff val="80000"/>
            </a:schemeClr>
          </a:solidFill>
        </p:spPr>
        <p:txBody>
          <a:bodyPr/>
          <a:lstStyle/>
          <a:p>
            <a:pPr algn="ctr"/>
            <a:r>
              <a:rPr lang="fr-FR" sz="28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Comment se déroulent l’admission et l’affectation ?</a:t>
            </a:r>
            <a:endParaRPr lang="fr-FR" dirty="0">
              <a:solidFill>
                <a:schemeClr val="bg1">
                  <a:lumMod val="50000"/>
                </a:schemeClr>
              </a:solidFill>
            </a:endParaRPr>
          </a:p>
        </p:txBody>
      </p:sp>
      <p:sp>
        <p:nvSpPr>
          <p:cNvPr id="12" name="Espace réservé du contenu 11"/>
          <p:cNvSpPr>
            <a:spLocks noGrp="1"/>
          </p:cNvSpPr>
          <p:nvPr>
            <p:ph sz="quarter" idx="14"/>
          </p:nvPr>
        </p:nvSpPr>
        <p:spPr>
          <a:xfrm>
            <a:off x="360000" y="1255190"/>
            <a:ext cx="8424000" cy="3476799"/>
          </a:xfrm>
        </p:spPr>
        <p:style>
          <a:lnRef idx="1">
            <a:schemeClr val="accent1"/>
          </a:lnRef>
          <a:fillRef idx="2">
            <a:schemeClr val="accent1"/>
          </a:fillRef>
          <a:effectRef idx="1">
            <a:schemeClr val="accent1"/>
          </a:effectRef>
          <a:fontRef idx="minor">
            <a:schemeClr val="dk1"/>
          </a:fontRef>
        </p:style>
        <p:txBody>
          <a:bodyPr/>
          <a:lstStyle/>
          <a:p>
            <a:pPr marL="594900" lvl="1" indent="-342900"/>
            <a:r>
              <a:rPr lang="fr-FR" sz="1900" b="1" dirty="0">
                <a:solidFill>
                  <a:schemeClr val="tx2">
                    <a:lumMod val="60000"/>
                    <a:lumOff val="40000"/>
                  </a:schemeClr>
                </a:solidFill>
                <a:latin typeface="Arial" panose="020B0604020202020204" pitchFamily="34" charset="0"/>
                <a:ea typeface="Times New Roman" panose="02020603050405020304" pitchFamily="18" charset="0"/>
              </a:rPr>
              <a:t>L’admission</a:t>
            </a:r>
          </a:p>
          <a:p>
            <a:r>
              <a:rPr lang="fr-FR" sz="1600" dirty="0">
                <a:solidFill>
                  <a:schemeClr val="tx1"/>
                </a:solidFill>
                <a:latin typeface="Arial" panose="020B0604020202020204" pitchFamily="34" charset="0"/>
                <a:ea typeface="Times New Roman" panose="02020603050405020304" pitchFamily="18" charset="0"/>
              </a:rPr>
              <a:t>Elle est prononcée pour les candidats ayant obtenu une note suffisante. Ils sont classés selon le total de points obtenus au test puis affectés sous réserve d’un nombre de places suffisant.</a:t>
            </a:r>
          </a:p>
          <a:p>
            <a:pPr marL="594900" lvl="1" indent="-342900"/>
            <a:r>
              <a:rPr lang="fr-FR" sz="1900" b="1" dirty="0">
                <a:solidFill>
                  <a:schemeClr val="tx2">
                    <a:lumMod val="60000"/>
                    <a:lumOff val="40000"/>
                  </a:schemeClr>
                </a:solidFill>
                <a:latin typeface="Arial" panose="020B0604020202020204" pitchFamily="34" charset="0"/>
                <a:ea typeface="Times New Roman" panose="02020603050405020304" pitchFamily="18" charset="0"/>
              </a:rPr>
              <a:t>L’affectation</a:t>
            </a:r>
          </a:p>
          <a:p>
            <a:r>
              <a:rPr lang="fr-FR" sz="1600" dirty="0">
                <a:solidFill>
                  <a:schemeClr val="tx1"/>
                </a:solidFill>
                <a:latin typeface="Arial" panose="020B0604020202020204" pitchFamily="34" charset="0"/>
                <a:ea typeface="Times New Roman" panose="02020603050405020304" pitchFamily="18" charset="0"/>
              </a:rPr>
              <a:t>Les candidats admis sont affectés jusqu’à épuisement des places disponibles. Les candidats non affectés sont inscrits sur une liste complémentaire en respectant l’ordre de classement.</a:t>
            </a:r>
          </a:p>
          <a:p>
            <a:r>
              <a:rPr lang="fr-FR" sz="1600" dirty="0">
                <a:solidFill>
                  <a:schemeClr val="tx1"/>
                </a:solidFill>
                <a:latin typeface="Arial" panose="020B0604020202020204" pitchFamily="34" charset="0"/>
                <a:ea typeface="Times New Roman" panose="02020603050405020304" pitchFamily="18" charset="0"/>
              </a:rPr>
              <a:t>N.B. l’affectation en section anglophone prend en compte : les fratries, le secteur et les accords de communes, les vœux des familles</a:t>
            </a:r>
          </a:p>
          <a:p>
            <a:pPr marL="594900" lvl="1" indent="-342900"/>
            <a:r>
              <a:rPr lang="fr-FR" sz="1900" b="1" dirty="0">
                <a:solidFill>
                  <a:schemeClr val="tx2">
                    <a:lumMod val="60000"/>
                    <a:lumOff val="40000"/>
                  </a:schemeClr>
                </a:solidFill>
                <a:latin typeface="Arial" panose="020B0604020202020204" pitchFamily="34" charset="0"/>
                <a:ea typeface="Times New Roman" panose="02020603050405020304" pitchFamily="18" charset="0"/>
              </a:rPr>
              <a:t>Les listes complémentaires </a:t>
            </a:r>
          </a:p>
          <a:p>
            <a:r>
              <a:rPr lang="fr-FR" sz="1600" dirty="0">
                <a:solidFill>
                  <a:schemeClr val="tx1"/>
                </a:solidFill>
                <a:latin typeface="Arial" panose="020B0604020202020204" pitchFamily="34" charset="0"/>
                <a:ea typeface="Times New Roman" panose="02020603050405020304" pitchFamily="18" charset="0"/>
              </a:rPr>
              <a:t>Les candidats inscrits sur liste complémentaire sont appelés dans l’ordre du classement des candidats admis si une place se libère.</a:t>
            </a:r>
          </a:p>
          <a:p>
            <a:endParaRPr lang="fr-FR" sz="2000" b="1" dirty="0">
              <a:solidFill>
                <a:schemeClr val="tx2">
                  <a:lumMod val="60000"/>
                  <a:lumOff val="40000"/>
                </a:schemeClr>
              </a:solidFill>
              <a:latin typeface="Arial" panose="020B0604020202020204" pitchFamily="34" charset="0"/>
              <a:ea typeface="Times New Roman" panose="02020603050405020304" pitchFamily="18" charset="0"/>
            </a:endParaRPr>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12</a:t>
            </a:fld>
            <a:endParaRPr lang="fr-FR" dirty="0"/>
          </a:p>
        </p:txBody>
      </p:sp>
      <p:pic>
        <p:nvPicPr>
          <p:cNvPr id="7" name="Image 6"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285235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
                                            <p:bg/>
                                          </p:spTgt>
                                        </p:tgtEl>
                                      </p:cBhvr>
                                    </p:animEffect>
                                    <p:animScale>
                                      <p:cBhvr>
                                        <p:cTn id="7" dur="250" autoRev="1" fill="hold"/>
                                        <p:tgtEl>
                                          <p:spTgt spid="12">
                                            <p:bg/>
                                          </p:spTgt>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12">
                                            <p:txEl>
                                              <p:pRg st="0" end="0"/>
                                            </p:txEl>
                                          </p:spTgt>
                                        </p:tgtEl>
                                      </p:cBhvr>
                                    </p:animEffect>
                                    <p:animScale>
                                      <p:cBhvr>
                                        <p:cTn id="10" dur="250" autoRev="1" fill="hold"/>
                                        <p:tgtEl>
                                          <p:spTgt spid="12">
                                            <p:txEl>
                                              <p:pRg st="0" end="0"/>
                                            </p:txEl>
                                          </p:spTgt>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12">
                                            <p:txEl>
                                              <p:pRg st="1" end="1"/>
                                            </p:txEl>
                                          </p:spTgt>
                                        </p:tgtEl>
                                      </p:cBhvr>
                                    </p:animEffect>
                                    <p:animScale>
                                      <p:cBhvr>
                                        <p:cTn id="15" dur="250" autoRev="1" fill="hold"/>
                                        <p:tgtEl>
                                          <p:spTgt spid="12">
                                            <p:txEl>
                                              <p:pRg st="1" end="1"/>
                                            </p:txEl>
                                          </p:spTgt>
                                        </p:tgtEl>
                                      </p:cBhvr>
                                      <p:by x="105000" y="105000"/>
                                    </p:animScale>
                                  </p:childTnLst>
                                </p:cTn>
                              </p:par>
                              <p:par>
                                <p:cTn id="16" presetID="26" presetClass="emph" presetSubtype="0" fill="hold" grpId="0" nodeType="withEffect">
                                  <p:stCondLst>
                                    <p:cond delay="0"/>
                                  </p:stCondLst>
                                  <p:childTnLst>
                                    <p:animEffect transition="out" filter="fade">
                                      <p:cBhvr>
                                        <p:cTn id="17" dur="500" tmFilter="0, 0; .2, .5; .8, .5; 1, 0"/>
                                        <p:tgtEl>
                                          <p:spTgt spid="12">
                                            <p:txEl>
                                              <p:pRg st="2" end="2"/>
                                            </p:txEl>
                                          </p:spTgt>
                                        </p:tgtEl>
                                      </p:cBhvr>
                                    </p:animEffect>
                                    <p:animScale>
                                      <p:cBhvr>
                                        <p:cTn id="18" dur="250" autoRev="1" fill="hold"/>
                                        <p:tgtEl>
                                          <p:spTgt spid="12">
                                            <p:txEl>
                                              <p:pRg st="2" end="2"/>
                                            </p:txEl>
                                          </p:spTgt>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grpId="0" nodeType="clickEffect">
                                  <p:stCondLst>
                                    <p:cond delay="0"/>
                                  </p:stCondLst>
                                  <p:childTnLst>
                                    <p:animEffect transition="out" filter="fade">
                                      <p:cBhvr>
                                        <p:cTn id="22" dur="500" tmFilter="0, 0; .2, .5; .8, .5; 1, 0"/>
                                        <p:tgtEl>
                                          <p:spTgt spid="12">
                                            <p:txEl>
                                              <p:pRg st="3" end="3"/>
                                            </p:txEl>
                                          </p:spTgt>
                                        </p:tgtEl>
                                      </p:cBhvr>
                                    </p:animEffect>
                                    <p:animScale>
                                      <p:cBhvr>
                                        <p:cTn id="23" dur="250" autoRev="1" fill="hold"/>
                                        <p:tgtEl>
                                          <p:spTgt spid="12">
                                            <p:txEl>
                                              <p:pRg st="3" end="3"/>
                                            </p:txEl>
                                          </p:spTgt>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500" tmFilter="0, 0; .2, .5; .8, .5; 1, 0"/>
                                        <p:tgtEl>
                                          <p:spTgt spid="12">
                                            <p:txEl>
                                              <p:pRg st="4" end="4"/>
                                            </p:txEl>
                                          </p:spTgt>
                                        </p:tgtEl>
                                      </p:cBhvr>
                                    </p:animEffect>
                                    <p:animScale>
                                      <p:cBhvr>
                                        <p:cTn id="28" dur="250" autoRev="1" fill="hold"/>
                                        <p:tgtEl>
                                          <p:spTgt spid="12">
                                            <p:txEl>
                                              <p:pRg st="4" end="4"/>
                                            </p:txEl>
                                          </p:spTgt>
                                        </p:tgtEl>
                                      </p:cBhvr>
                                      <p:by x="105000" y="105000"/>
                                    </p:animScale>
                                  </p:childTnLst>
                                </p:cTn>
                              </p:par>
                              <p:par>
                                <p:cTn id="29" presetID="26" presetClass="emph" presetSubtype="0" fill="hold" grpId="0" nodeType="withEffect">
                                  <p:stCondLst>
                                    <p:cond delay="0"/>
                                  </p:stCondLst>
                                  <p:childTnLst>
                                    <p:animEffect transition="out" filter="fade">
                                      <p:cBhvr>
                                        <p:cTn id="30" dur="500" tmFilter="0, 0; .2, .5; .8, .5; 1, 0"/>
                                        <p:tgtEl>
                                          <p:spTgt spid="12">
                                            <p:txEl>
                                              <p:pRg st="5" end="5"/>
                                            </p:txEl>
                                          </p:spTgt>
                                        </p:tgtEl>
                                      </p:cBhvr>
                                    </p:animEffect>
                                    <p:animScale>
                                      <p:cBhvr>
                                        <p:cTn id="31" dur="250" autoRev="1" fill="hold"/>
                                        <p:tgtEl>
                                          <p:spTgt spid="12">
                                            <p:txEl>
                                              <p:pRg st="5" end="5"/>
                                            </p:txEl>
                                          </p:spTgt>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grpId="0" nodeType="clickEffect">
                                  <p:stCondLst>
                                    <p:cond delay="0"/>
                                  </p:stCondLst>
                                  <p:childTnLst>
                                    <p:animEffect transition="out" filter="fade">
                                      <p:cBhvr>
                                        <p:cTn id="35" dur="500" tmFilter="0, 0; .2, .5; .8, .5; 1, 0"/>
                                        <p:tgtEl>
                                          <p:spTgt spid="12">
                                            <p:txEl>
                                              <p:pRg st="6" end="6"/>
                                            </p:txEl>
                                          </p:spTgt>
                                        </p:tgtEl>
                                      </p:cBhvr>
                                    </p:animEffect>
                                    <p:animScale>
                                      <p:cBhvr>
                                        <p:cTn id="36" dur="250" autoRev="1" fill="hold"/>
                                        <p:tgtEl>
                                          <p:spTgt spid="12">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95536" y="915566"/>
            <a:ext cx="8424000" cy="375606"/>
          </a:xfrm>
          <a:solidFill>
            <a:schemeClr val="accent4">
              <a:lumMod val="20000"/>
              <a:lumOff val="80000"/>
            </a:schemeClr>
          </a:solidFill>
        </p:spPr>
        <p:txBody>
          <a:bodyPr/>
          <a:lstStyle/>
          <a:p>
            <a:pPr algn="ctr"/>
            <a:r>
              <a:rPr lang="fr-FR" dirty="0">
                <a:solidFill>
                  <a:schemeClr val="bg1">
                    <a:lumMod val="50000"/>
                  </a:schemeClr>
                </a:solidFill>
              </a:rPr>
              <a:t>Comment et quand valider l’affectation ? </a:t>
            </a:r>
          </a:p>
        </p:txBody>
      </p:sp>
      <p:sp>
        <p:nvSpPr>
          <p:cNvPr id="12" name="Espace réservé du contenu 11"/>
          <p:cNvSpPr>
            <a:spLocks noGrp="1"/>
          </p:cNvSpPr>
          <p:nvPr>
            <p:ph sz="quarter" idx="14"/>
          </p:nvPr>
        </p:nvSpPr>
        <p:spPr>
          <a:xfrm>
            <a:off x="359998" y="1635646"/>
            <a:ext cx="8424000" cy="2774354"/>
          </a:xfrm>
        </p:spPr>
        <p:style>
          <a:lnRef idx="1">
            <a:schemeClr val="accent1"/>
          </a:lnRef>
          <a:fillRef idx="2">
            <a:schemeClr val="accent1"/>
          </a:fillRef>
          <a:effectRef idx="1">
            <a:schemeClr val="accent1"/>
          </a:effectRef>
          <a:fontRef idx="minor">
            <a:schemeClr val="dk1"/>
          </a:fontRef>
        </p:style>
        <p:txBody>
          <a:bodyPr/>
          <a:lstStyle/>
          <a:p>
            <a:pPr algn="ctr">
              <a:lnSpc>
                <a:spcPct val="115000"/>
              </a:lnSpc>
            </a:pPr>
            <a:r>
              <a:rPr lang="fr-FR" sz="2400" b="1"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Pour accepter l’affectation utiliser </a:t>
            </a:r>
            <a:r>
              <a:rPr lang="fr-FR" sz="2400" b="1" u="sng"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le numéro de dossier </a:t>
            </a:r>
            <a:r>
              <a:rPr lang="fr-FR" sz="2400" b="1"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pour</a:t>
            </a:r>
          </a:p>
          <a:p>
            <a:pPr algn="ctr">
              <a:lnSpc>
                <a:spcPct val="115000"/>
              </a:lnSpc>
            </a:pPr>
            <a:r>
              <a:rPr lang="fr-FR" sz="2400" b="1"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se connecter à l’application et valider sa réponse </a:t>
            </a:r>
          </a:p>
          <a:p>
            <a:pPr algn="ctr">
              <a:lnSpc>
                <a:spcPct val="115000"/>
              </a:lnSpc>
            </a:pPr>
            <a:r>
              <a:rPr lang="fr-FR" sz="2400" b="1" dirty="0">
                <a:solidFill>
                  <a:schemeClr val="tx2">
                    <a:lumMod val="40000"/>
                    <a:lumOff val="6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au plus tard le 16 mai 2023</a:t>
            </a:r>
          </a:p>
          <a:p>
            <a:pPr algn="ctr">
              <a:lnSpc>
                <a:spcPct val="115000"/>
              </a:lnSpc>
            </a:pPr>
            <a:endParaRPr lang="fr-FR" sz="800" b="1" u="sng"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15000"/>
              </a:lnSpc>
              <a:buFont typeface="Wingdings" panose="05000000000000000000" pitchFamily="2" charset="2"/>
              <a:buChar char="Ø"/>
            </a:pPr>
            <a:r>
              <a:rPr lang="fr-FR" sz="1600" b="1" i="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Le refus de l’affectation vaut renoncement définitif à l’admission en section internationale</a:t>
            </a:r>
          </a:p>
          <a:p>
            <a:pPr marL="342900" indent="-342900" algn="just">
              <a:lnSpc>
                <a:spcPct val="115000"/>
              </a:lnSpc>
              <a:buFont typeface="Wingdings" panose="05000000000000000000" pitchFamily="2" charset="2"/>
              <a:buChar char="Ø"/>
            </a:pPr>
            <a:r>
              <a:rPr lang="fr-FR" sz="1600" b="1" i="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L’absence de réponse dans les délais sera considérée comme un renoncement définitif</a:t>
            </a:r>
          </a:p>
          <a:p>
            <a:pPr algn="ctr"/>
            <a:r>
              <a:rPr lang="fr-FR" sz="2000" b="1" dirty="0">
                <a:latin typeface="Arial" panose="020B0604020202020204" pitchFamily="34" charset="0"/>
                <a:ea typeface="Times New Roman" panose="02020603050405020304" pitchFamily="18" charset="0"/>
              </a:rPr>
              <a:t> </a:t>
            </a:r>
            <a:endParaRPr lang="fr-FR" sz="1600" b="1" u="sng"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13</a:t>
            </a:fld>
            <a:endParaRPr lang="fr-FR" dirty="0"/>
          </a:p>
        </p:txBody>
      </p:sp>
      <p:pic>
        <p:nvPicPr>
          <p:cNvPr id="7" name="Image 6"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11238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
                                            <p:bg/>
                                          </p:spTgt>
                                        </p:tgtEl>
                                      </p:cBhvr>
                                    </p:animEffect>
                                    <p:animScale>
                                      <p:cBhvr>
                                        <p:cTn id="7" dur="250" autoRev="1" fill="hold"/>
                                        <p:tgtEl>
                                          <p:spTgt spid="12">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12">
                                            <p:txEl>
                                              <p:pRg st="0" end="0"/>
                                            </p:txEl>
                                          </p:spTgt>
                                        </p:tgtEl>
                                      </p:cBhvr>
                                    </p:animEffect>
                                    <p:animScale>
                                      <p:cBhvr>
                                        <p:cTn id="12" dur="250" autoRev="1" fill="hold"/>
                                        <p:tgtEl>
                                          <p:spTgt spid="12">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12">
                                            <p:txEl>
                                              <p:pRg st="1" end="1"/>
                                            </p:txEl>
                                          </p:spTgt>
                                        </p:tgtEl>
                                      </p:cBhvr>
                                    </p:animEffect>
                                    <p:animScale>
                                      <p:cBhvr>
                                        <p:cTn id="17" dur="250" autoRev="1" fill="hold"/>
                                        <p:tgtEl>
                                          <p:spTgt spid="12">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12">
                                            <p:txEl>
                                              <p:pRg st="2" end="2"/>
                                            </p:txEl>
                                          </p:spTgt>
                                        </p:tgtEl>
                                      </p:cBhvr>
                                    </p:animEffect>
                                    <p:animScale>
                                      <p:cBhvr>
                                        <p:cTn id="22" dur="250" autoRev="1" fill="hold"/>
                                        <p:tgtEl>
                                          <p:spTgt spid="12">
                                            <p:txEl>
                                              <p:pRg st="2" end="2"/>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2">
                                            <p:txEl>
                                              <p:pRg st="4" end="4"/>
                                            </p:txEl>
                                          </p:spTgt>
                                        </p:tgtEl>
                                      </p:cBhvr>
                                    </p:animEffect>
                                    <p:animScale>
                                      <p:cBhvr>
                                        <p:cTn id="27" dur="250" autoRev="1" fill="hold"/>
                                        <p:tgtEl>
                                          <p:spTgt spid="12">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12">
                                            <p:txEl>
                                              <p:pRg st="5" end="5"/>
                                            </p:txEl>
                                          </p:spTgt>
                                        </p:tgtEl>
                                      </p:cBhvr>
                                    </p:animEffect>
                                    <p:animScale>
                                      <p:cBhvr>
                                        <p:cTn id="32" dur="250" autoRev="1" fill="hold"/>
                                        <p:tgtEl>
                                          <p:spTgt spid="12">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2">
                                            <p:txEl>
                                              <p:pRg st="6" end="6"/>
                                            </p:txEl>
                                          </p:spTgt>
                                        </p:tgtEl>
                                      </p:cBhvr>
                                    </p:animEffect>
                                    <p:animScale>
                                      <p:cBhvr>
                                        <p:cTn id="37" dur="250" autoRev="1" fill="hold"/>
                                        <p:tgtEl>
                                          <p:spTgt spid="12">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95536" y="915566"/>
            <a:ext cx="8424000" cy="375606"/>
          </a:xfrm>
          <a:solidFill>
            <a:schemeClr val="accent4">
              <a:lumMod val="20000"/>
              <a:lumOff val="80000"/>
            </a:schemeClr>
          </a:solidFill>
        </p:spPr>
        <p:txBody>
          <a:bodyPr/>
          <a:lstStyle/>
          <a:p>
            <a:pPr algn="ctr"/>
            <a:r>
              <a:rPr lang="fr-FR" dirty="0">
                <a:solidFill>
                  <a:schemeClr val="bg1">
                    <a:lumMod val="50000"/>
                  </a:schemeClr>
                </a:solidFill>
              </a:rPr>
              <a:t>Les contacts</a:t>
            </a:r>
          </a:p>
        </p:txBody>
      </p:sp>
      <p:sp>
        <p:nvSpPr>
          <p:cNvPr id="12" name="Espace réservé du contenu 11"/>
          <p:cNvSpPr>
            <a:spLocks noGrp="1"/>
          </p:cNvSpPr>
          <p:nvPr>
            <p:ph sz="quarter" idx="14"/>
          </p:nvPr>
        </p:nvSpPr>
        <p:spPr>
          <a:xfrm>
            <a:off x="360000" y="1419622"/>
            <a:ext cx="8424000" cy="3168352"/>
          </a:xfrm>
        </p:spPr>
        <p:style>
          <a:lnRef idx="1">
            <a:schemeClr val="accent1"/>
          </a:lnRef>
          <a:fillRef idx="2">
            <a:schemeClr val="accent1"/>
          </a:fillRef>
          <a:effectRef idx="1">
            <a:schemeClr val="accent1"/>
          </a:effectRef>
          <a:fontRef idx="minor">
            <a:schemeClr val="dk1"/>
          </a:fontRef>
        </p:style>
        <p:txBody>
          <a:bodyPr/>
          <a:lstStyle/>
          <a:p>
            <a:endParaRPr lang="fr-FR" sz="800" b="1" dirty="0">
              <a:latin typeface="Calibri" panose="020F0502020204030204" pitchFamily="34" charset="0"/>
            </a:endParaRPr>
          </a:p>
          <a:p>
            <a:pPr marL="285750" indent="-285750">
              <a:spcBef>
                <a:spcPts val="600"/>
              </a:spcBef>
              <a:buFont typeface="Arial" panose="020B0604020202020204" pitchFamily="34" charset="0"/>
              <a:buChar char="•"/>
            </a:pPr>
            <a:r>
              <a:rPr lang="fr-FR" sz="1800" b="1" dirty="0">
                <a:solidFill>
                  <a:schemeClr val="tx2">
                    <a:lumMod val="60000"/>
                    <a:lumOff val="40000"/>
                  </a:schemeClr>
                </a:solidFill>
                <a:latin typeface="Calibri" panose="020F0502020204030204" pitchFamily="34" charset="0"/>
              </a:rPr>
              <a:t>L’Inspection de l’Education Nationale de Valbonne : 04 92 96 05 62</a:t>
            </a:r>
          </a:p>
          <a:p>
            <a:pPr marL="285750" indent="-285750">
              <a:spcBef>
                <a:spcPts val="600"/>
              </a:spcBef>
              <a:buFont typeface="Arial" panose="020B0604020202020204" pitchFamily="34" charset="0"/>
              <a:buChar char="•"/>
            </a:pPr>
            <a:r>
              <a:rPr lang="fr-FR" sz="1800" b="1" dirty="0">
                <a:solidFill>
                  <a:schemeClr val="tx2">
                    <a:lumMod val="60000"/>
                    <a:lumOff val="40000"/>
                  </a:schemeClr>
                </a:solidFill>
                <a:latin typeface="Calibri" panose="020F0502020204030204" pitchFamily="34" charset="0"/>
              </a:rPr>
              <a:t>L’Inspection de l’Education Nationale de Val de </a:t>
            </a:r>
            <a:r>
              <a:rPr lang="fr-FR" sz="1800" b="1" dirty="0" err="1">
                <a:solidFill>
                  <a:schemeClr val="tx2">
                    <a:lumMod val="60000"/>
                    <a:lumOff val="40000"/>
                  </a:schemeClr>
                </a:solidFill>
                <a:latin typeface="Calibri" panose="020F0502020204030204" pitchFamily="34" charset="0"/>
              </a:rPr>
              <a:t>Siagne</a:t>
            </a:r>
            <a:r>
              <a:rPr lang="fr-FR" sz="1800" b="1" dirty="0">
                <a:solidFill>
                  <a:schemeClr val="tx2">
                    <a:lumMod val="60000"/>
                    <a:lumOff val="40000"/>
                  </a:schemeClr>
                </a:solidFill>
                <a:latin typeface="Calibri" panose="020F0502020204030204" pitchFamily="34" charset="0"/>
              </a:rPr>
              <a:t> : 04 92 92 89 52</a:t>
            </a:r>
          </a:p>
          <a:p>
            <a:pPr marL="285750" indent="-285750">
              <a:spcBef>
                <a:spcPts val="600"/>
              </a:spcBef>
              <a:buFont typeface="Arial" panose="020B0604020202020204" pitchFamily="34" charset="0"/>
              <a:buChar char="•"/>
            </a:pPr>
            <a:r>
              <a:rPr lang="fr-FR" sz="1800" b="1" dirty="0">
                <a:solidFill>
                  <a:schemeClr val="tx2">
                    <a:lumMod val="60000"/>
                    <a:lumOff val="40000"/>
                  </a:schemeClr>
                </a:solidFill>
                <a:latin typeface="Calibri" panose="020F0502020204030204" pitchFamily="34" charset="0"/>
              </a:rPr>
              <a:t>Les écoles :</a:t>
            </a:r>
          </a:p>
          <a:p>
            <a:pPr marL="756000" lvl="4" indent="0">
              <a:buNone/>
            </a:pPr>
            <a:r>
              <a:rPr lang="fr-FR" sz="1800" b="1" dirty="0">
                <a:solidFill>
                  <a:schemeClr val="tx2">
                    <a:lumMod val="60000"/>
                    <a:lumOff val="40000"/>
                  </a:schemeClr>
                </a:solidFill>
                <a:latin typeface="Calibri" panose="020F0502020204030204" pitchFamily="34" charset="0"/>
              </a:rPr>
              <a:t>- </a:t>
            </a:r>
            <a:r>
              <a:rPr lang="fr-FR" sz="1800" b="1" dirty="0" err="1">
                <a:solidFill>
                  <a:schemeClr val="tx2">
                    <a:lumMod val="60000"/>
                    <a:lumOff val="40000"/>
                  </a:schemeClr>
                </a:solidFill>
                <a:latin typeface="Calibri" panose="020F0502020204030204" pitchFamily="34" charset="0"/>
              </a:rPr>
              <a:t>Sartoux</a:t>
            </a:r>
            <a:r>
              <a:rPr lang="fr-FR" sz="1800" b="1" dirty="0">
                <a:solidFill>
                  <a:schemeClr val="tx2">
                    <a:lumMod val="60000"/>
                    <a:lumOff val="40000"/>
                  </a:schemeClr>
                </a:solidFill>
                <a:latin typeface="Calibri" panose="020F0502020204030204" pitchFamily="34" charset="0"/>
              </a:rPr>
              <a:t>, Valbonne (Allemand, Anglais) : 04 93 12 34 95</a:t>
            </a:r>
          </a:p>
          <a:p>
            <a:pPr marL="756000" lvl="4" indent="0">
              <a:buNone/>
            </a:pPr>
            <a:r>
              <a:rPr lang="fr-FR" sz="1800" b="1" dirty="0">
                <a:solidFill>
                  <a:schemeClr val="tx2">
                    <a:lumMod val="60000"/>
                    <a:lumOff val="40000"/>
                  </a:schemeClr>
                </a:solidFill>
                <a:latin typeface="Calibri" panose="020F0502020204030204" pitchFamily="34" charset="0"/>
              </a:rPr>
              <a:t>- Les Trois Collines, Mougins (Anglais) : 04 92 90 56 60</a:t>
            </a:r>
          </a:p>
          <a:p>
            <a:pPr marL="756000" lvl="4" indent="0">
              <a:buNone/>
            </a:pPr>
            <a:r>
              <a:rPr lang="fr-FR" sz="1800" b="1" dirty="0">
                <a:solidFill>
                  <a:schemeClr val="tx2">
                    <a:lumMod val="60000"/>
                    <a:lumOff val="40000"/>
                  </a:schemeClr>
                </a:solidFill>
                <a:latin typeface="Calibri" panose="020F0502020204030204" pitchFamily="34" charset="0"/>
              </a:rPr>
              <a:t>- </a:t>
            </a:r>
            <a:r>
              <a:rPr lang="fr-FR" sz="1800" b="1" dirty="0" err="1">
                <a:solidFill>
                  <a:schemeClr val="tx2">
                    <a:lumMod val="60000"/>
                    <a:lumOff val="40000"/>
                  </a:schemeClr>
                </a:solidFill>
                <a:latin typeface="Calibri" panose="020F0502020204030204" pitchFamily="34" charset="0"/>
              </a:rPr>
              <a:t>Garbejaire</a:t>
            </a:r>
            <a:r>
              <a:rPr lang="fr-FR" sz="1800" b="1" dirty="0">
                <a:solidFill>
                  <a:schemeClr val="tx2">
                    <a:lumMod val="60000"/>
                    <a:lumOff val="40000"/>
                  </a:schemeClr>
                </a:solidFill>
                <a:latin typeface="Calibri" panose="020F0502020204030204" pitchFamily="34" charset="0"/>
              </a:rPr>
              <a:t>, Valbonne (Italien) : 04 93 12 34 85</a:t>
            </a:r>
          </a:p>
          <a:p>
            <a:pPr marL="285750" indent="-285750">
              <a:spcBef>
                <a:spcPts val="600"/>
              </a:spcBef>
              <a:buFont typeface="Arial" panose="020B0604020202020204" pitchFamily="34" charset="0"/>
              <a:buChar char="•"/>
            </a:pPr>
            <a:r>
              <a:rPr lang="fr-FR" sz="1800" b="1" dirty="0">
                <a:solidFill>
                  <a:schemeClr val="tx2">
                    <a:lumMod val="60000"/>
                    <a:lumOff val="40000"/>
                  </a:schemeClr>
                </a:solidFill>
                <a:latin typeface="Calibri" panose="020F0502020204030204" pitchFamily="34" charset="0"/>
              </a:rPr>
              <a:t>La DSDEN : dossier suivi par Mme Testi-Bury : </a:t>
            </a:r>
            <a:r>
              <a:rPr lang="fr-FR" sz="1800" b="1" dirty="0">
                <a:solidFill>
                  <a:schemeClr val="tx2">
                    <a:lumMod val="60000"/>
                    <a:lumOff val="40000"/>
                  </a:schemeClr>
                </a:solidFill>
                <a:latin typeface="Calibri" panose="020F0502020204030204" pitchFamily="34" charset="0"/>
                <a:hlinkClick r:id="rId3"/>
              </a:rPr>
              <a:t>isi1d@ac-nice.fr</a:t>
            </a:r>
            <a:r>
              <a:rPr lang="fr-FR" sz="1800" b="1" dirty="0">
                <a:solidFill>
                  <a:schemeClr val="tx2">
                    <a:lumMod val="60000"/>
                    <a:lumOff val="40000"/>
                  </a:schemeClr>
                </a:solidFill>
                <a:latin typeface="Calibri" panose="020F0502020204030204" pitchFamily="34" charset="0"/>
              </a:rPr>
              <a:t> </a:t>
            </a:r>
          </a:p>
          <a:p>
            <a:pPr marL="537750" lvl="1" indent="-285750">
              <a:buFont typeface="Wingdings" panose="05000000000000000000" pitchFamily="2" charset="2"/>
              <a:buChar char="Ø"/>
            </a:pPr>
            <a:r>
              <a:rPr lang="fr-FR" sz="1300" b="1" i="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Joindre le numéro de dossier à toute correspondance.</a:t>
            </a:r>
            <a:endParaRPr lang="fr-FR" sz="1300" b="1" i="1" u="sng"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14</a:t>
            </a:fld>
            <a:endParaRPr lang="fr-FR" dirty="0"/>
          </a:p>
        </p:txBody>
      </p:sp>
      <p:pic>
        <p:nvPicPr>
          <p:cNvPr id="7" name="Image 6" descr="C:\Users\smoreau3\AppData\Local\Microsoft\Windows\INetCache\Content.Word\57_logoDSDEN_06_acNIC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103965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
                                            <p:bg/>
                                          </p:spTgt>
                                        </p:tgtEl>
                                      </p:cBhvr>
                                    </p:animEffect>
                                    <p:animScale>
                                      <p:cBhvr>
                                        <p:cTn id="7" dur="250" autoRev="1" fill="hold"/>
                                        <p:tgtEl>
                                          <p:spTgt spid="12">
                                            <p:bg/>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95536" y="915566"/>
            <a:ext cx="8424000" cy="375606"/>
          </a:xfrm>
          <a:solidFill>
            <a:schemeClr val="accent4">
              <a:lumMod val="20000"/>
              <a:lumOff val="80000"/>
            </a:schemeClr>
          </a:solidFill>
        </p:spPr>
        <p:txBody>
          <a:bodyPr/>
          <a:lstStyle/>
          <a:p>
            <a:pPr algn="ctr"/>
            <a:r>
              <a:rPr lang="fr-FR" dirty="0">
                <a:solidFill>
                  <a:schemeClr val="bg1">
                    <a:lumMod val="50000"/>
                  </a:schemeClr>
                </a:solidFill>
              </a:rPr>
              <a:t>Les associations partenaires</a:t>
            </a:r>
          </a:p>
        </p:txBody>
      </p:sp>
      <p:graphicFrame>
        <p:nvGraphicFramePr>
          <p:cNvPr id="6" name="Espace réservé du contenu 5"/>
          <p:cNvGraphicFramePr>
            <a:graphicFrameLocks noGrp="1"/>
          </p:cNvGraphicFramePr>
          <p:nvPr>
            <p:ph sz="quarter" idx="14"/>
            <p:extLst>
              <p:ext uri="{D42A27DB-BD31-4B8C-83A1-F6EECF244321}">
                <p14:modId xmlns:p14="http://schemas.microsoft.com/office/powerpoint/2010/main" val="896999299"/>
              </p:ext>
            </p:extLst>
          </p:nvPr>
        </p:nvGraphicFramePr>
        <p:xfrm>
          <a:off x="360363" y="1419225"/>
          <a:ext cx="8423274" cy="3114040"/>
        </p:xfrm>
        <a:graphic>
          <a:graphicData uri="http://schemas.openxmlformats.org/drawingml/2006/table">
            <a:tbl>
              <a:tblPr firstRow="1" bandRow="1">
                <a:tableStyleId>{5C22544A-7EE6-4342-B048-85BDC9FD1C3A}</a:tableStyleId>
              </a:tblPr>
              <a:tblGrid>
                <a:gridCol w="2807758">
                  <a:extLst>
                    <a:ext uri="{9D8B030D-6E8A-4147-A177-3AD203B41FA5}">
                      <a16:colId xmlns:a16="http://schemas.microsoft.com/office/drawing/2014/main" val="1075016516"/>
                    </a:ext>
                  </a:extLst>
                </a:gridCol>
                <a:gridCol w="2807758">
                  <a:extLst>
                    <a:ext uri="{9D8B030D-6E8A-4147-A177-3AD203B41FA5}">
                      <a16:colId xmlns:a16="http://schemas.microsoft.com/office/drawing/2014/main" val="4186966460"/>
                    </a:ext>
                  </a:extLst>
                </a:gridCol>
                <a:gridCol w="2807758">
                  <a:extLst>
                    <a:ext uri="{9D8B030D-6E8A-4147-A177-3AD203B41FA5}">
                      <a16:colId xmlns:a16="http://schemas.microsoft.com/office/drawing/2014/main" val="1275723394"/>
                    </a:ext>
                  </a:extLst>
                </a:gridCol>
              </a:tblGrid>
              <a:tr h="370840">
                <a:tc>
                  <a:txBody>
                    <a:bodyPr/>
                    <a:lstStyle/>
                    <a:p>
                      <a:pPr algn="ctr"/>
                      <a:r>
                        <a:rPr lang="fr-FR" dirty="0"/>
                        <a:t>Langue </a:t>
                      </a:r>
                    </a:p>
                  </a:txBody>
                  <a:tcPr/>
                </a:tc>
                <a:tc>
                  <a:txBody>
                    <a:bodyPr/>
                    <a:lstStyle/>
                    <a:p>
                      <a:pPr algn="ctr"/>
                      <a:r>
                        <a:rPr lang="fr-FR" dirty="0"/>
                        <a:t>Association </a:t>
                      </a:r>
                    </a:p>
                  </a:txBody>
                  <a:tcPr/>
                </a:tc>
                <a:tc>
                  <a:txBody>
                    <a:bodyPr/>
                    <a:lstStyle/>
                    <a:p>
                      <a:pPr algn="ctr"/>
                      <a:r>
                        <a:rPr lang="fr-FR" dirty="0"/>
                        <a:t>Contact </a:t>
                      </a:r>
                    </a:p>
                  </a:txBody>
                  <a:tcPr/>
                </a:tc>
                <a:extLst>
                  <a:ext uri="{0D108BD9-81ED-4DB2-BD59-A6C34878D82A}">
                    <a16:rowId xmlns:a16="http://schemas.microsoft.com/office/drawing/2014/main" val="3233665388"/>
                  </a:ext>
                </a:extLst>
              </a:tr>
              <a:tr h="370840">
                <a:tc>
                  <a:txBody>
                    <a:bodyPr/>
                    <a:lstStyle/>
                    <a:p>
                      <a:pPr algn="ctr"/>
                      <a:r>
                        <a:rPr lang="fr-FR" dirty="0"/>
                        <a:t>Allemand </a:t>
                      </a:r>
                    </a:p>
                  </a:txBody>
                  <a:tcPr/>
                </a:tc>
                <a:tc>
                  <a:txBody>
                    <a:bodyPr/>
                    <a:lstStyle/>
                    <a:p>
                      <a:r>
                        <a:rPr lang="fr-FR" dirty="0"/>
                        <a:t>APEG </a:t>
                      </a:r>
                    </a:p>
                    <a:p>
                      <a:r>
                        <a:rPr lang="fr-FR" dirty="0">
                          <a:hlinkClick r:id="rId3"/>
                        </a:rPr>
                        <a:t>www.apeg.eu</a:t>
                      </a:r>
                      <a:endParaRPr lang="fr-FR" dirty="0"/>
                    </a:p>
                    <a:p>
                      <a:endParaRPr lang="fr-FR" dirty="0"/>
                    </a:p>
                  </a:txBody>
                  <a:tcPr/>
                </a:tc>
                <a:tc>
                  <a:txBody>
                    <a:bodyPr/>
                    <a:lstStyle/>
                    <a:p>
                      <a:r>
                        <a:rPr lang="fr-FR" dirty="0">
                          <a:hlinkClick r:id="rId4"/>
                        </a:rPr>
                        <a:t>Contact</a:t>
                      </a:r>
                      <a:r>
                        <a:rPr lang="fr-FR" baseline="0" dirty="0">
                          <a:hlinkClick r:id="rId4"/>
                        </a:rPr>
                        <a:t>@apeg.eu</a:t>
                      </a:r>
                      <a:endParaRPr lang="fr-FR" baseline="0" dirty="0"/>
                    </a:p>
                    <a:p>
                      <a:endParaRPr lang="fr-FR" dirty="0"/>
                    </a:p>
                  </a:txBody>
                  <a:tcPr/>
                </a:tc>
                <a:extLst>
                  <a:ext uri="{0D108BD9-81ED-4DB2-BD59-A6C34878D82A}">
                    <a16:rowId xmlns:a16="http://schemas.microsoft.com/office/drawing/2014/main" val="2969560703"/>
                  </a:ext>
                </a:extLst>
              </a:tr>
              <a:tr h="370840">
                <a:tc>
                  <a:txBody>
                    <a:bodyPr/>
                    <a:lstStyle/>
                    <a:p>
                      <a:pPr algn="ctr"/>
                      <a:r>
                        <a:rPr lang="fr-FR" dirty="0"/>
                        <a:t>Anglais </a:t>
                      </a:r>
                    </a:p>
                  </a:txBody>
                  <a:tcPr/>
                </a:tc>
                <a:tc>
                  <a:txBody>
                    <a:bodyPr/>
                    <a:lstStyle/>
                    <a:p>
                      <a:r>
                        <a:rPr lang="fr-FR" dirty="0"/>
                        <a:t>ASEICA </a:t>
                      </a:r>
                      <a:r>
                        <a:rPr lang="fr-FR" dirty="0">
                          <a:hlinkClick r:id="rId5"/>
                        </a:rPr>
                        <a:t>http://www.aseica.org</a:t>
                      </a:r>
                      <a:endParaRPr lang="fr-FR" dirty="0"/>
                    </a:p>
                    <a:p>
                      <a:endParaRPr lang="fr-FR" dirty="0"/>
                    </a:p>
                  </a:txBody>
                  <a:tcPr/>
                </a:tc>
                <a:tc>
                  <a:txBody>
                    <a:bodyPr/>
                    <a:lstStyle/>
                    <a:p>
                      <a:r>
                        <a:rPr lang="fr-FR" dirty="0">
                          <a:hlinkClick r:id="rId6"/>
                        </a:rPr>
                        <a:t>admin@aseica.org</a:t>
                      </a:r>
                      <a:endParaRPr lang="fr-FR" dirty="0"/>
                    </a:p>
                    <a:p>
                      <a:endParaRPr lang="fr-FR" dirty="0"/>
                    </a:p>
                  </a:txBody>
                  <a:tcPr/>
                </a:tc>
                <a:extLst>
                  <a:ext uri="{0D108BD9-81ED-4DB2-BD59-A6C34878D82A}">
                    <a16:rowId xmlns:a16="http://schemas.microsoft.com/office/drawing/2014/main" val="3338021198"/>
                  </a:ext>
                </a:extLst>
              </a:tr>
              <a:tr h="370840">
                <a:tc>
                  <a:txBody>
                    <a:bodyPr/>
                    <a:lstStyle/>
                    <a:p>
                      <a:pPr algn="ctr"/>
                      <a:r>
                        <a:rPr lang="fr-FR" dirty="0"/>
                        <a:t>Italien</a:t>
                      </a:r>
                      <a:r>
                        <a:rPr lang="fr-FR" baseline="0" dirty="0"/>
                        <a:t> </a:t>
                      </a:r>
                      <a:endParaRPr lang="fr-FR" dirty="0"/>
                    </a:p>
                  </a:txBody>
                  <a:tcPr/>
                </a:tc>
                <a:tc>
                  <a:txBody>
                    <a:bodyPr/>
                    <a:lstStyle/>
                    <a:p>
                      <a:r>
                        <a:rPr lang="fr-FR" dirty="0"/>
                        <a:t>APRODESI</a:t>
                      </a:r>
                    </a:p>
                    <a:p>
                      <a:r>
                        <a:rPr lang="fr-FR" dirty="0">
                          <a:hlinkClick r:id="rId7"/>
                        </a:rPr>
                        <a:t>www.aprodesi.eu</a:t>
                      </a:r>
                      <a:endParaRPr lang="fr-FR" dirty="0"/>
                    </a:p>
                    <a:p>
                      <a:endParaRPr lang="fr-FR" dirty="0"/>
                    </a:p>
                  </a:txBody>
                  <a:tcPr/>
                </a:tc>
                <a:tc>
                  <a:txBody>
                    <a:bodyPr/>
                    <a:lstStyle/>
                    <a:p>
                      <a:r>
                        <a:rPr lang="fr-FR" dirty="0">
                          <a:hlinkClick r:id="rId8"/>
                        </a:rPr>
                        <a:t>aprodesifrance@gmail.com</a:t>
                      </a:r>
                      <a:endParaRPr lang="fr-FR" dirty="0"/>
                    </a:p>
                    <a:p>
                      <a:endParaRPr lang="fr-FR" dirty="0"/>
                    </a:p>
                  </a:txBody>
                  <a:tcPr/>
                </a:tc>
                <a:extLst>
                  <a:ext uri="{0D108BD9-81ED-4DB2-BD59-A6C34878D82A}">
                    <a16:rowId xmlns:a16="http://schemas.microsoft.com/office/drawing/2014/main" val="3555833972"/>
                  </a:ext>
                </a:extLst>
              </a:tr>
            </a:tbl>
          </a:graphicData>
        </a:graphic>
      </p:graphicFrame>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15</a:t>
            </a:fld>
            <a:endParaRPr lang="fr-FR" dirty="0"/>
          </a:p>
        </p:txBody>
      </p:sp>
      <p:pic>
        <p:nvPicPr>
          <p:cNvPr id="7" name="Image 6" descr="C:\Users\smoreau3\AppData\Local\Microsoft\Windows\INetCache\Content.Word\57_logoDSDEN_06_acNICE.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987690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95536" y="915566"/>
            <a:ext cx="8424000" cy="375606"/>
          </a:xfrm>
          <a:solidFill>
            <a:schemeClr val="accent4">
              <a:lumMod val="20000"/>
              <a:lumOff val="80000"/>
            </a:schemeClr>
          </a:solidFill>
        </p:spPr>
        <p:txBody>
          <a:bodyPr/>
          <a:lstStyle/>
          <a:p>
            <a:pPr algn="ctr"/>
            <a:r>
              <a:rPr lang="fr-FR" dirty="0">
                <a:solidFill>
                  <a:schemeClr val="bg1">
                    <a:lumMod val="50000"/>
                  </a:schemeClr>
                </a:solidFill>
              </a:rPr>
              <a:t> </a:t>
            </a:r>
            <a:r>
              <a:rPr lang="fr-FR">
                <a:solidFill>
                  <a:schemeClr val="bg1">
                    <a:lumMod val="50000"/>
                  </a:schemeClr>
                </a:solidFill>
              </a:rPr>
              <a:t>Merci pour </a:t>
            </a:r>
            <a:r>
              <a:rPr lang="fr-FR" dirty="0">
                <a:solidFill>
                  <a:schemeClr val="bg1">
                    <a:lumMod val="50000"/>
                  </a:schemeClr>
                </a:solidFill>
              </a:rPr>
              <a:t>votre attention</a:t>
            </a:r>
          </a:p>
        </p:txBody>
      </p:sp>
      <p:sp>
        <p:nvSpPr>
          <p:cNvPr id="12" name="Espace réservé du contenu 11"/>
          <p:cNvSpPr>
            <a:spLocks noGrp="1"/>
          </p:cNvSpPr>
          <p:nvPr>
            <p:ph sz="quarter" idx="14"/>
          </p:nvPr>
        </p:nvSpPr>
        <p:spPr>
          <a:xfrm>
            <a:off x="401169" y="1650158"/>
            <a:ext cx="8424000" cy="3009823"/>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lnSpc>
                <a:spcPct val="115000"/>
              </a:lnSpc>
            </a:pPr>
            <a:r>
              <a:rPr lang="fr-FR" sz="2400" i="1"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Vous pouvez utiliser le ‘chat’ du webinaire </a:t>
            </a:r>
          </a:p>
          <a:p>
            <a:pPr algn="ctr">
              <a:lnSpc>
                <a:spcPct val="115000"/>
              </a:lnSpc>
            </a:pPr>
            <a:r>
              <a:rPr lang="fr-FR" sz="2400" i="1"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pour poser vos questions</a:t>
            </a:r>
            <a:r>
              <a:rPr lang="fr-FR" sz="2000" dirty="0">
                <a:solidFill>
                  <a:schemeClr val="tx2">
                    <a:lumMod val="60000"/>
                    <a:lumOff val="40000"/>
                  </a:schemeClr>
                </a:solidFill>
                <a:latin typeface="Arial" panose="020B0604020202020204" pitchFamily="34" charset="0"/>
                <a:ea typeface="Times New Roman" panose="02020603050405020304" pitchFamily="18" charset="0"/>
              </a:rPr>
              <a:t> </a:t>
            </a:r>
            <a:r>
              <a:rPr lang="fr-FR" sz="2000" u="sng" dirty="0">
                <a:solidFill>
                  <a:schemeClr val="tx2">
                    <a:lumMod val="60000"/>
                    <a:lumOff val="40000"/>
                  </a:schemeClr>
                </a:solidFill>
                <a:latin typeface="Arial" panose="020B0604020202020204" pitchFamily="34" charset="0"/>
                <a:ea typeface="Calibri" panose="020F0502020204030204" pitchFamily="34" charset="0"/>
                <a:cs typeface="Times New Roman" panose="02020603050405020304" pitchFamily="18" charset="0"/>
              </a:rPr>
              <a:t> </a:t>
            </a:r>
            <a:endParaRPr lang="fr-FR" sz="2000" b="1" u="sng" dirty="0">
              <a:solidFill>
                <a:schemeClr val="tx2">
                  <a:lumMod val="60000"/>
                  <a:lumOff val="40000"/>
                </a:schemeClr>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pPr>
            <a:endParaRPr lang="fr-FR" sz="2000" b="1" dirty="0">
              <a:solidFill>
                <a:schemeClr val="tx2">
                  <a:lumMod val="60000"/>
                  <a:lumOff val="40000"/>
                </a:schemeClr>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pPr>
            <a:r>
              <a:rPr lang="fr-FR" sz="2000" b="1" dirty="0">
                <a:solidFill>
                  <a:schemeClr val="tx2">
                    <a:lumMod val="60000"/>
                    <a:lumOff val="40000"/>
                  </a:schemeClr>
                </a:solidFill>
                <a:latin typeface="Arial" panose="020B0604020202020204" pitchFamily="34" charset="0"/>
                <a:ea typeface="Calibri" panose="020F0502020204030204" pitchFamily="34" charset="0"/>
                <a:cs typeface="Times New Roman" panose="02020603050405020304" pitchFamily="18" charset="0"/>
              </a:rPr>
              <a:t>***</a:t>
            </a:r>
          </a:p>
          <a:p>
            <a:pPr lvl="2"/>
            <a:endParaRPr lang="fr-FR" sz="1400" dirty="0">
              <a:latin typeface="Arial" panose="020B0604020202020204" pitchFamily="34" charset="0"/>
              <a:cs typeface="Arial" panose="020B0604020202020204" pitchFamily="34" charset="0"/>
            </a:endParaRPr>
          </a:p>
          <a:p>
            <a:pPr lvl="2" algn="ctr"/>
            <a:r>
              <a:rPr lang="fr-FR" sz="1400" dirty="0">
                <a:latin typeface="Arial" panose="020B0604020202020204" pitchFamily="34" charset="0"/>
                <a:cs typeface="Arial" panose="020B0604020202020204" pitchFamily="34" charset="0"/>
              </a:rPr>
              <a:t>Retrouvez toutes les informations en ligne : </a:t>
            </a:r>
          </a:p>
          <a:p>
            <a:pPr marL="360000" lvl="2" indent="0" algn="ctr">
              <a:buNone/>
            </a:pPr>
            <a:r>
              <a:rPr lang="fr-FR" sz="1400" dirty="0">
                <a:latin typeface="Arial" panose="020B0604020202020204" pitchFamily="34" charset="0"/>
                <a:cs typeface="Arial" panose="020B0604020202020204" pitchFamily="34" charset="0"/>
                <a:hlinkClick r:id="rId3"/>
              </a:rPr>
              <a:t>https://www.ac-nice.fr/sections-internationales-en-ecole</a:t>
            </a:r>
            <a:endParaRPr lang="fr-FR" sz="1400" dirty="0">
              <a:latin typeface="Arial" panose="020B0604020202020204" pitchFamily="34" charset="0"/>
              <a:cs typeface="Arial" panose="020B0604020202020204" pitchFamily="34" charset="0"/>
            </a:endParaRPr>
          </a:p>
          <a:p>
            <a:pPr marL="360000" lvl="2" indent="0" algn="ctr">
              <a:buNone/>
            </a:pPr>
            <a:endParaRPr lang="fr-FR" sz="1400" dirty="0">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16</a:t>
            </a:fld>
            <a:endParaRPr lang="fr-FR" dirty="0"/>
          </a:p>
        </p:txBody>
      </p:sp>
      <p:pic>
        <p:nvPicPr>
          <p:cNvPr id="11" name="Image 10" descr="C:\Users\smoreau3\AppData\Local\Microsoft\Windows\INetCache\Content.Word\57_logoDSDEN_06_acNIC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282174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84464" y="4783500"/>
            <a:ext cx="5879536" cy="360000"/>
          </a:xfrm>
        </p:spPr>
        <p:txBody>
          <a:bodyPr/>
          <a:lstStyle/>
          <a:p>
            <a:r>
              <a:rPr lang="fr-FR" dirty="0"/>
              <a:t>DSDEN 06 – MISSION LANGUES VIVANTES</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a:t>
            </a:fld>
            <a:endParaRPr lang="fr-FR" dirty="0"/>
          </a:p>
        </p:txBody>
      </p:sp>
      <p:pic>
        <p:nvPicPr>
          <p:cNvPr id="10" name="Image 9"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
        <p:nvSpPr>
          <p:cNvPr id="11" name="Titre 6"/>
          <p:cNvSpPr>
            <a:spLocks noGrp="1"/>
          </p:cNvSpPr>
          <p:nvPr>
            <p:ph type="title"/>
          </p:nvPr>
        </p:nvSpPr>
        <p:spPr>
          <a:xfrm>
            <a:off x="360000" y="796633"/>
            <a:ext cx="8422049" cy="364645"/>
          </a:xfrm>
          <a:solidFill>
            <a:schemeClr val="accent1">
              <a:lumMod val="25000"/>
              <a:lumOff val="75000"/>
            </a:schemeClr>
          </a:solidFill>
          <a:ln>
            <a:noFill/>
          </a:ln>
        </p:spPr>
        <p:txBody>
          <a:bodyPr/>
          <a:lstStyle/>
          <a:p>
            <a:pPr algn="ctr"/>
            <a:r>
              <a:rPr lang="fr-FR" sz="2200" dirty="0">
                <a:solidFill>
                  <a:schemeClr val="bg1">
                    <a:lumMod val="50000"/>
                  </a:schemeClr>
                </a:solidFill>
              </a:rPr>
              <a:t>Sommaire </a:t>
            </a:r>
          </a:p>
        </p:txBody>
      </p:sp>
      <p:sp>
        <p:nvSpPr>
          <p:cNvPr id="12" name="Text Box 25"/>
          <p:cNvSpPr txBox="1">
            <a:spLocks noGrp="1" noChangeArrowheads="1"/>
          </p:cNvSpPr>
          <p:nvPr>
            <p:ph type="body" sz="quarter" idx="14"/>
          </p:nvPr>
        </p:nvSpPr>
        <p:spPr bwMode="auto">
          <a:xfrm>
            <a:off x="342702" y="1374875"/>
            <a:ext cx="8424000" cy="3408625"/>
          </a:xfrm>
          <a:prstGeom prst="rect">
            <a:avLst/>
          </a:prstGeom>
          <a:solidFill>
            <a:schemeClr val="accent1">
              <a:lumMod val="10000"/>
              <a:lumOff val="90000"/>
            </a:schemeClr>
          </a:solidFill>
          <a:ln w="57150" cmpd="thinThick">
            <a:noFill/>
            <a:miter lim="800000"/>
            <a:headEnd/>
            <a:tailEnd/>
          </a:ln>
        </p:spPr>
        <p:txBody>
          <a:bodyPr wrap="square">
            <a:spAutoFit/>
          </a:bodyPr>
          <a:lstStyle/>
          <a:p>
            <a:pPr marL="285750" indent="-285750">
              <a:spcBef>
                <a:spcPts val="600"/>
              </a:spcBef>
              <a:buFont typeface="Arial" panose="020B0604020202020204" pitchFamily="34" charset="0"/>
              <a:buChar char="•"/>
            </a:pPr>
            <a:r>
              <a:rPr lang="fr-FR" sz="1600" dirty="0">
                <a:latin typeface="Calibri" panose="020F0502020204030204" pitchFamily="34" charset="0"/>
              </a:rPr>
              <a:t>Présentation générale</a:t>
            </a:r>
          </a:p>
          <a:p>
            <a:pPr marL="537750" lvl="1" indent="-285750">
              <a:buFontTx/>
              <a:buChar char="-"/>
            </a:pPr>
            <a:r>
              <a:rPr lang="fr-FR" sz="1600" dirty="0">
                <a:latin typeface="Calibri" panose="020F0502020204030204" pitchFamily="34" charset="0"/>
              </a:rPr>
              <a:t>Les réseaux</a:t>
            </a:r>
          </a:p>
          <a:p>
            <a:pPr marL="537750" lvl="1" indent="-285750">
              <a:buFontTx/>
              <a:buChar char="-"/>
            </a:pPr>
            <a:r>
              <a:rPr lang="fr-FR" sz="1600" dirty="0">
                <a:latin typeface="Calibri" panose="020F0502020204030204" pitchFamily="34" charset="0"/>
              </a:rPr>
              <a:t>Spécificités pédagogiques</a:t>
            </a:r>
          </a:p>
          <a:p>
            <a:pPr marL="285750" indent="-285750">
              <a:buFont typeface="Arial" panose="020B0604020202020204" pitchFamily="34" charset="0"/>
              <a:buChar char="•"/>
            </a:pPr>
            <a:r>
              <a:rPr lang="fr-FR" sz="1600" dirty="0">
                <a:latin typeface="Calibri" panose="020F0502020204030204" pitchFamily="34" charset="0"/>
              </a:rPr>
              <a:t>Les écoles</a:t>
            </a:r>
          </a:p>
          <a:p>
            <a:pPr marL="537750" lvl="1" indent="-285750">
              <a:buFontTx/>
              <a:buChar char="-"/>
            </a:pPr>
            <a:r>
              <a:rPr lang="fr-FR" sz="1600" dirty="0">
                <a:latin typeface="Calibri" panose="020F0502020204030204" pitchFamily="34" charset="0"/>
              </a:rPr>
              <a:t>Langues, écoles et parcours </a:t>
            </a:r>
          </a:p>
          <a:p>
            <a:pPr marL="537750" lvl="1" indent="-285750">
              <a:buFontTx/>
              <a:buChar char="-"/>
            </a:pPr>
            <a:r>
              <a:rPr lang="fr-FR" sz="1600" dirty="0">
                <a:latin typeface="Calibri" panose="020F0502020204030204" pitchFamily="34" charset="0"/>
              </a:rPr>
              <a:t>Organisation des enseignements</a:t>
            </a:r>
          </a:p>
          <a:p>
            <a:pPr marL="285750" indent="-285750">
              <a:spcBef>
                <a:spcPts val="600"/>
              </a:spcBef>
              <a:buFont typeface="Arial" panose="020B0604020202020204" pitchFamily="34" charset="0"/>
              <a:buChar char="•"/>
            </a:pPr>
            <a:r>
              <a:rPr lang="fr-FR" sz="1600" dirty="0">
                <a:latin typeface="Calibri" panose="020F0502020204030204" pitchFamily="34" charset="0"/>
              </a:rPr>
              <a:t>Démarches administratives</a:t>
            </a:r>
          </a:p>
          <a:p>
            <a:pPr marL="285750" indent="-285750">
              <a:spcBef>
                <a:spcPts val="600"/>
              </a:spcBef>
              <a:buFont typeface="Arial" panose="020B0604020202020204" pitchFamily="34" charset="0"/>
              <a:buChar char="•"/>
            </a:pPr>
            <a:r>
              <a:rPr lang="fr-FR" sz="1600" dirty="0">
                <a:latin typeface="Calibri" panose="020F0502020204030204" pitchFamily="34" charset="0"/>
              </a:rPr>
              <a:t>Présentation des associations</a:t>
            </a:r>
          </a:p>
          <a:p>
            <a:pPr marL="285750" indent="-285750">
              <a:spcBef>
                <a:spcPts val="600"/>
              </a:spcBef>
              <a:buFont typeface="Arial" panose="020B0604020202020204" pitchFamily="34" charset="0"/>
              <a:buChar char="•"/>
            </a:pPr>
            <a:r>
              <a:rPr lang="fr-FR" sz="1600" dirty="0">
                <a:latin typeface="Calibri" panose="020F0502020204030204" pitchFamily="34" charset="0"/>
              </a:rPr>
              <a:t>Conclusion et questions-réponses</a:t>
            </a:r>
          </a:p>
        </p:txBody>
      </p:sp>
    </p:spTree>
    <p:extLst>
      <p:ext uri="{BB962C8B-B14F-4D97-AF65-F5344CB8AC3E}">
        <p14:creationId xmlns:p14="http://schemas.microsoft.com/office/powerpoint/2010/main" val="382258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979712" y="441181"/>
            <a:ext cx="6653203" cy="375606"/>
          </a:xfrm>
          <a:solidFill>
            <a:schemeClr val="accent4">
              <a:lumMod val="20000"/>
              <a:lumOff val="80000"/>
            </a:schemeClr>
          </a:solidFill>
          <a:ln>
            <a:noFill/>
          </a:ln>
        </p:spPr>
        <p:txBody>
          <a:bodyPr/>
          <a:lstStyle/>
          <a:p>
            <a:pPr algn="ctr"/>
            <a:r>
              <a:rPr lang="fr-FR" dirty="0">
                <a:solidFill>
                  <a:schemeClr val="bg1">
                    <a:lumMod val="50000"/>
                  </a:schemeClr>
                </a:solidFill>
              </a:rPr>
              <a:t>Les ambitions des sections internationales</a:t>
            </a:r>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pic>
        <p:nvPicPr>
          <p:cNvPr id="11" name="Picture 5" descr="D:\Mes documents\Mes images\imagesCAX7URTC.jpg"/>
          <p:cNvPicPr>
            <a:picLocks noChangeAspect="1" noChangeArrowheads="1"/>
          </p:cNvPicPr>
          <p:nvPr/>
        </p:nvPicPr>
        <p:blipFill>
          <a:blip r:embed="rId3" cstate="print"/>
          <a:srcRect/>
          <a:stretch>
            <a:fillRect/>
          </a:stretch>
        </p:blipFill>
        <p:spPr bwMode="auto">
          <a:xfrm>
            <a:off x="6876255" y="2771549"/>
            <a:ext cx="2040687" cy="1709765"/>
          </a:xfrm>
          <a:prstGeom prst="rect">
            <a:avLst/>
          </a:prstGeom>
          <a:noFill/>
          <a:ln w="76200" cmpd="tri">
            <a:noFill/>
            <a:miter lim="800000"/>
            <a:headEnd/>
            <a:tailEnd/>
          </a:ln>
        </p:spPr>
      </p:pic>
      <p:sp>
        <p:nvSpPr>
          <p:cNvPr id="12" name="Text Box 13"/>
          <p:cNvSpPr txBox="1">
            <a:spLocks noChangeArrowheads="1"/>
          </p:cNvSpPr>
          <p:nvPr/>
        </p:nvSpPr>
        <p:spPr bwMode="auto">
          <a:xfrm>
            <a:off x="6876255" y="4337224"/>
            <a:ext cx="2060151" cy="446276"/>
          </a:xfrm>
          <a:prstGeom prst="rect">
            <a:avLst/>
          </a:prstGeom>
          <a:noFill/>
          <a:ln w="9525">
            <a:noFill/>
            <a:miter lim="800000"/>
            <a:headEnd/>
            <a:tailEnd/>
          </a:ln>
        </p:spPr>
        <p:txBody>
          <a:bodyPr wrap="square">
            <a:spAutoFit/>
          </a:bodyPr>
          <a:lstStyle/>
          <a:p>
            <a:pPr algn="ctr">
              <a:spcBef>
                <a:spcPct val="50000"/>
              </a:spcBef>
              <a:defRPr/>
            </a:pPr>
            <a:r>
              <a:rPr lang="fr-FR" sz="1100" b="1" dirty="0">
                <a:effectLst>
                  <a:outerShdw blurRad="38100" dist="38100" dir="2700000" algn="tl">
                    <a:srgbClr val="000000">
                      <a:alpha val="43137"/>
                    </a:srgbClr>
                  </a:outerShdw>
                </a:effectLst>
                <a:latin typeface="Arial Narrow" pitchFamily="34" charset="0"/>
              </a:rPr>
              <a:t>Réseau scolaire à vocation internatio</a:t>
            </a:r>
            <a:r>
              <a:rPr lang="fr-FR" sz="1200" b="1" dirty="0">
                <a:effectLst>
                  <a:outerShdw blurRad="38100" dist="38100" dir="2700000" algn="tl">
                    <a:srgbClr val="000000">
                      <a:alpha val="43137"/>
                    </a:srgbClr>
                  </a:outerShdw>
                </a:effectLst>
                <a:latin typeface="Arial Narrow" pitchFamily="34" charset="0"/>
              </a:rPr>
              <a:t>nale</a:t>
            </a:r>
          </a:p>
        </p:txBody>
      </p:sp>
      <p:sp>
        <p:nvSpPr>
          <p:cNvPr id="14" name="Text Box 25"/>
          <p:cNvSpPr txBox="1">
            <a:spLocks noGrp="1" noChangeArrowheads="1"/>
          </p:cNvSpPr>
          <p:nvPr>
            <p:ph type="body" sz="quarter" idx="14"/>
          </p:nvPr>
        </p:nvSpPr>
        <p:spPr bwMode="auto">
          <a:xfrm>
            <a:off x="380561" y="1039202"/>
            <a:ext cx="8252354" cy="276999"/>
          </a:xfrm>
          <a:prstGeom prst="rect">
            <a:avLst/>
          </a:prstGeom>
          <a:solidFill>
            <a:srgbClr val="33CCFF"/>
          </a:solidFill>
          <a:ln w="9525">
            <a:noFill/>
            <a:miter lim="800000"/>
            <a:headEnd/>
            <a:tailEnd/>
          </a:ln>
        </p:spPr>
        <p:txBody>
          <a:bodyPr wrap="square">
            <a:spAutoFit/>
          </a:bodyPr>
          <a:lstStyle/>
          <a:p>
            <a:pPr>
              <a:spcBef>
                <a:spcPts val="600"/>
              </a:spcBef>
            </a:pPr>
            <a:r>
              <a:rPr lang="fr-FR" sz="1800" b="1" dirty="0">
                <a:solidFill>
                  <a:schemeClr val="bg1"/>
                </a:solidFill>
                <a:latin typeface="Arial Narrow" pitchFamily="34" charset="0"/>
              </a:rPr>
              <a:t>Tous les élèves maîtrisent le socle commun de connaissances et de compétences </a:t>
            </a:r>
          </a:p>
        </p:txBody>
      </p:sp>
      <p:sp>
        <p:nvSpPr>
          <p:cNvPr id="15" name="Text Box 26"/>
          <p:cNvSpPr txBox="1">
            <a:spLocks noChangeArrowheads="1"/>
          </p:cNvSpPr>
          <p:nvPr/>
        </p:nvSpPr>
        <p:spPr bwMode="auto">
          <a:xfrm>
            <a:off x="380560" y="1446566"/>
            <a:ext cx="8260729" cy="646331"/>
          </a:xfrm>
          <a:prstGeom prst="rect">
            <a:avLst/>
          </a:prstGeom>
          <a:solidFill>
            <a:srgbClr val="3399FF"/>
          </a:solidFill>
          <a:ln w="9525">
            <a:noFill/>
            <a:miter lim="800000"/>
            <a:headEnd/>
            <a:tailEnd/>
          </a:ln>
        </p:spPr>
        <p:txBody>
          <a:bodyPr wrap="square">
            <a:spAutoFit/>
          </a:bodyPr>
          <a:lstStyle/>
          <a:p>
            <a:r>
              <a:rPr lang="fr-FR" b="1" dirty="0">
                <a:solidFill>
                  <a:schemeClr val="bg1"/>
                </a:solidFill>
                <a:latin typeface="Arial Narrow" pitchFamily="34" charset="0"/>
              </a:rPr>
              <a:t>Les élèves valident le niveau A2 (Ecole), B1 (collège) du cadre européen de référence pour la langue vivante de section étudiée. </a:t>
            </a:r>
          </a:p>
        </p:txBody>
      </p:sp>
      <p:sp>
        <p:nvSpPr>
          <p:cNvPr id="16" name="Text Box 27"/>
          <p:cNvSpPr txBox="1">
            <a:spLocks noChangeArrowheads="1"/>
          </p:cNvSpPr>
          <p:nvPr/>
        </p:nvSpPr>
        <p:spPr bwMode="auto">
          <a:xfrm>
            <a:off x="380560" y="2211923"/>
            <a:ext cx="6495695" cy="1200329"/>
          </a:xfrm>
          <a:prstGeom prst="rect">
            <a:avLst/>
          </a:prstGeom>
          <a:solidFill>
            <a:srgbClr val="0066CC"/>
          </a:solidFill>
          <a:ln w="9525">
            <a:noFill/>
            <a:miter lim="800000"/>
            <a:headEnd/>
            <a:tailEnd/>
          </a:ln>
        </p:spPr>
        <p:txBody>
          <a:bodyPr wrap="square">
            <a:spAutoFit/>
          </a:bodyPr>
          <a:lstStyle/>
          <a:p>
            <a:r>
              <a:rPr lang="fr-FR" b="1" dirty="0">
                <a:solidFill>
                  <a:schemeClr val="bg1"/>
                </a:solidFill>
                <a:latin typeface="Arial Narrow" pitchFamily="34" charset="0"/>
              </a:rPr>
              <a:t>Les élèves travaillent sur des projets culturels (musique, architecture, littérature, arts….) et réalisent chaque année des productions valorisantes et ambitieuses (spectacles, expositions….)</a:t>
            </a:r>
          </a:p>
        </p:txBody>
      </p:sp>
      <p:sp>
        <p:nvSpPr>
          <p:cNvPr id="17" name="Text Box 28"/>
          <p:cNvSpPr txBox="1">
            <a:spLocks noChangeArrowheads="1"/>
          </p:cNvSpPr>
          <p:nvPr/>
        </p:nvSpPr>
        <p:spPr bwMode="auto">
          <a:xfrm>
            <a:off x="380560" y="3545139"/>
            <a:ext cx="6207664" cy="923330"/>
          </a:xfrm>
          <a:prstGeom prst="rect">
            <a:avLst/>
          </a:prstGeom>
          <a:solidFill>
            <a:srgbClr val="6699FF"/>
          </a:solidFill>
          <a:ln w="9525">
            <a:noFill/>
            <a:miter lim="800000"/>
            <a:headEnd/>
            <a:tailEnd/>
          </a:ln>
        </p:spPr>
        <p:txBody>
          <a:bodyPr wrap="square">
            <a:spAutoFit/>
          </a:bodyPr>
          <a:lstStyle/>
          <a:p>
            <a:r>
              <a:rPr lang="fr-FR" b="1" dirty="0">
                <a:solidFill>
                  <a:schemeClr val="bg1"/>
                </a:solidFill>
                <a:latin typeface="Arial Narrow" pitchFamily="34" charset="0"/>
              </a:rPr>
              <a:t>Les élèves construisent progressivement des attitudes et des compétences responsables et développent un esprit de solidarité d’ouverture aux autres.</a:t>
            </a:r>
          </a:p>
        </p:txBody>
      </p:sp>
      <p:pic>
        <p:nvPicPr>
          <p:cNvPr id="18" name="Image 17" descr="C:\Users\smoreau3\AppData\Local\Microsoft\Windows\INetCache\Content.Word\57_logoDSDEN_06_acNIC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156" y="138474"/>
            <a:ext cx="1695556" cy="517786"/>
          </a:xfrm>
          <a:prstGeom prst="rect">
            <a:avLst/>
          </a:prstGeom>
          <a:noFill/>
          <a:ln>
            <a:noFill/>
          </a:ln>
        </p:spPr>
      </p:pic>
    </p:spTree>
    <p:extLst>
      <p:ext uri="{BB962C8B-B14F-4D97-AF65-F5344CB8AC3E}">
        <p14:creationId xmlns:p14="http://schemas.microsoft.com/office/powerpoint/2010/main" val="330964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000" y="790767"/>
            <a:ext cx="8424000" cy="375606"/>
          </a:xfrm>
          <a:solidFill>
            <a:schemeClr val="accent4">
              <a:lumMod val="20000"/>
              <a:lumOff val="80000"/>
            </a:schemeClr>
          </a:solidFill>
          <a:ln>
            <a:noFill/>
          </a:ln>
        </p:spPr>
        <p:txBody>
          <a:bodyPr/>
          <a:lstStyle/>
          <a:p>
            <a:pPr algn="ctr"/>
            <a:r>
              <a:rPr lang="fr-FR" dirty="0">
                <a:solidFill>
                  <a:schemeClr val="bg1">
                    <a:lumMod val="50000"/>
                  </a:schemeClr>
                </a:solidFill>
              </a:rPr>
              <a:t>Les sections du réseau Mougins – Valbonne Sophia</a:t>
            </a:r>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pic>
        <p:nvPicPr>
          <p:cNvPr id="14" name="Image 13"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
        <p:nvSpPr>
          <p:cNvPr id="5" name="ZoneTexte 4"/>
          <p:cNvSpPr txBox="1"/>
          <p:nvPr/>
        </p:nvSpPr>
        <p:spPr>
          <a:xfrm>
            <a:off x="3011111" y="1312698"/>
            <a:ext cx="3121777"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FR" sz="2400" dirty="0">
                <a:ln w="0"/>
                <a:solidFill>
                  <a:schemeClr val="tx2">
                    <a:lumMod val="60000"/>
                    <a:lumOff val="40000"/>
                  </a:schemeClr>
                </a:solidFill>
                <a:effectLst>
                  <a:outerShdw blurRad="38100" dist="19050" dir="2700000" algn="tl" rotWithShape="0">
                    <a:schemeClr val="dk1">
                      <a:alpha val="40000"/>
                    </a:schemeClr>
                  </a:outerShdw>
                </a:effectLst>
              </a:rPr>
              <a:t> </a:t>
            </a:r>
            <a:r>
              <a:rPr lang="fr-FR" sz="2400" b="1" dirty="0">
                <a:ln w="0"/>
                <a:solidFill>
                  <a:schemeClr val="tx2">
                    <a:lumMod val="60000"/>
                    <a:lumOff val="40000"/>
                  </a:schemeClr>
                </a:solidFill>
                <a:effectLst>
                  <a:outerShdw blurRad="38100" dist="19050" dir="2700000" algn="tl" rotWithShape="0">
                    <a:schemeClr val="dk1">
                      <a:alpha val="40000"/>
                    </a:schemeClr>
                  </a:outerShdw>
                </a:effectLst>
              </a:rPr>
              <a:t>La section italienne</a:t>
            </a:r>
          </a:p>
        </p:txBody>
      </p:sp>
      <p:sp>
        <p:nvSpPr>
          <p:cNvPr id="6" name="Rectangle à coins arrondis 5"/>
          <p:cNvSpPr/>
          <p:nvPr/>
        </p:nvSpPr>
        <p:spPr>
          <a:xfrm>
            <a:off x="360000" y="2970064"/>
            <a:ext cx="2520000" cy="97670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15000"/>
              </a:lnSpc>
              <a:buFont typeface="Wingdings" panose="05000000000000000000" pitchFamily="2" charset="2"/>
              <a:buChar char="Ø"/>
            </a:pPr>
            <a:r>
              <a:rPr lang="fr-FR" dirty="0">
                <a:solidFill>
                  <a:schemeClr val="tx2">
                    <a:lumMod val="60000"/>
                    <a:lumOff val="40000"/>
                  </a:schemeClr>
                </a:solidFill>
                <a:ea typeface="Calibri" panose="020F0502020204030204" pitchFamily="34" charset="0"/>
                <a:cs typeface="Times New Roman" panose="02020603050405020304" pitchFamily="18" charset="0"/>
              </a:rPr>
              <a:t>Ecole </a:t>
            </a:r>
            <a:r>
              <a:rPr lang="fr-FR" dirty="0" err="1">
                <a:solidFill>
                  <a:schemeClr val="tx2">
                    <a:lumMod val="60000"/>
                    <a:lumOff val="40000"/>
                  </a:schemeClr>
                </a:solidFill>
                <a:ea typeface="Calibri" panose="020F0502020204030204" pitchFamily="34" charset="0"/>
                <a:cs typeface="Times New Roman" panose="02020603050405020304" pitchFamily="18" charset="0"/>
              </a:rPr>
              <a:t>Garbejaïre</a:t>
            </a:r>
            <a:r>
              <a:rPr lang="fr-FR" dirty="0">
                <a:solidFill>
                  <a:schemeClr val="tx2">
                    <a:lumMod val="60000"/>
                    <a:lumOff val="40000"/>
                  </a:schemeClr>
                </a:solidFill>
                <a:ea typeface="Calibri" panose="020F0502020204030204" pitchFamily="34" charset="0"/>
                <a:cs typeface="Times New Roman" panose="02020603050405020304" pitchFamily="18" charset="0"/>
              </a:rPr>
              <a:t> à Valbonne</a:t>
            </a:r>
          </a:p>
        </p:txBody>
      </p:sp>
      <p:sp>
        <p:nvSpPr>
          <p:cNvPr id="18" name="Espace réservé du texte 17"/>
          <p:cNvSpPr>
            <a:spLocks noGrp="1"/>
          </p:cNvSpPr>
          <p:nvPr>
            <p:ph type="body" sz="quarter" idx="14"/>
          </p:nvPr>
        </p:nvSpPr>
        <p:spPr>
          <a:xfrm>
            <a:off x="373450" y="2094786"/>
            <a:ext cx="2520000" cy="435218"/>
          </a:xfrm>
        </p:spPr>
        <p:txBody>
          <a:bodyPr/>
          <a:lstStyle/>
          <a:p>
            <a:r>
              <a:rPr lang="fr-FR" sz="2000" dirty="0">
                <a:solidFill>
                  <a:schemeClr val="tx2">
                    <a:lumMod val="60000"/>
                    <a:lumOff val="40000"/>
                  </a:schemeClr>
                </a:solidFill>
              </a:rPr>
              <a:t>Le parcours :</a:t>
            </a:r>
          </a:p>
        </p:txBody>
      </p:sp>
      <p:sp>
        <p:nvSpPr>
          <p:cNvPr id="19" name="Rectangle à coins arrondis 18"/>
          <p:cNvSpPr/>
          <p:nvPr/>
        </p:nvSpPr>
        <p:spPr>
          <a:xfrm>
            <a:off x="6156176" y="2970064"/>
            <a:ext cx="2627824" cy="97670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15000"/>
              </a:lnSpc>
              <a:buFont typeface="Wingdings" panose="05000000000000000000" pitchFamily="2" charset="2"/>
              <a:buChar char="Ø"/>
            </a:pPr>
            <a:r>
              <a:rPr lang="fr-FR" dirty="0">
                <a:solidFill>
                  <a:schemeClr val="tx2">
                    <a:lumMod val="60000"/>
                    <a:lumOff val="40000"/>
                  </a:schemeClr>
                </a:solidFill>
                <a:ea typeface="Calibri" panose="020F0502020204030204" pitchFamily="34" charset="0"/>
                <a:cs typeface="Times New Roman" panose="02020603050405020304" pitchFamily="18" charset="0"/>
              </a:rPr>
              <a:t>Lycée international de Valbonne</a:t>
            </a:r>
          </a:p>
        </p:txBody>
      </p:sp>
      <p:sp>
        <p:nvSpPr>
          <p:cNvPr id="20" name="Rectangle à coins arrondis 19"/>
          <p:cNvSpPr/>
          <p:nvPr/>
        </p:nvSpPr>
        <p:spPr>
          <a:xfrm>
            <a:off x="3244136" y="3539506"/>
            <a:ext cx="2655726" cy="97670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15000"/>
              </a:lnSpc>
              <a:buFont typeface="Wingdings" panose="05000000000000000000" pitchFamily="2" charset="2"/>
              <a:buChar char="Ø"/>
            </a:pPr>
            <a:r>
              <a:rPr lang="fr-FR" dirty="0">
                <a:solidFill>
                  <a:schemeClr val="tx2">
                    <a:lumMod val="60000"/>
                    <a:lumOff val="40000"/>
                  </a:schemeClr>
                </a:solidFill>
                <a:ea typeface="Calibri" panose="020F0502020204030204" pitchFamily="34" charset="0"/>
                <a:cs typeface="Times New Roman" panose="02020603050405020304" pitchFamily="18" charset="0"/>
              </a:rPr>
              <a:t>Collège international de Valbonne</a:t>
            </a:r>
          </a:p>
        </p:txBody>
      </p:sp>
      <p:sp>
        <p:nvSpPr>
          <p:cNvPr id="12" name="Rectangle à coins arrondis 11"/>
          <p:cNvSpPr/>
          <p:nvPr/>
        </p:nvSpPr>
        <p:spPr>
          <a:xfrm>
            <a:off x="3244136" y="2402098"/>
            <a:ext cx="2655726" cy="97670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15000"/>
              </a:lnSpc>
              <a:buFont typeface="Wingdings" panose="05000000000000000000" pitchFamily="2" charset="2"/>
              <a:buChar char="Ø"/>
            </a:pPr>
            <a:r>
              <a:rPr lang="fr-FR" dirty="0">
                <a:solidFill>
                  <a:schemeClr val="tx2">
                    <a:lumMod val="60000"/>
                    <a:lumOff val="40000"/>
                  </a:schemeClr>
                </a:solidFill>
                <a:ea typeface="Calibri" panose="020F0502020204030204" pitchFamily="34" charset="0"/>
                <a:cs typeface="Times New Roman" panose="02020603050405020304" pitchFamily="18" charset="0"/>
              </a:rPr>
              <a:t>Collège L’</a:t>
            </a:r>
            <a:r>
              <a:rPr lang="fr-FR" dirty="0" err="1">
                <a:solidFill>
                  <a:schemeClr val="tx2">
                    <a:lumMod val="60000"/>
                    <a:lumOff val="40000"/>
                  </a:schemeClr>
                </a:solidFill>
                <a:ea typeface="Calibri" panose="020F0502020204030204" pitchFamily="34" charset="0"/>
                <a:cs typeface="Times New Roman" panose="02020603050405020304" pitchFamily="18" charset="0"/>
              </a:rPr>
              <a:t>Eganaude</a:t>
            </a:r>
            <a:r>
              <a:rPr lang="fr-FR" dirty="0">
                <a:solidFill>
                  <a:schemeClr val="tx2">
                    <a:lumMod val="60000"/>
                    <a:lumOff val="40000"/>
                  </a:schemeClr>
                </a:solidFill>
                <a:ea typeface="Calibri" panose="020F0502020204030204" pitchFamily="34" charset="0"/>
                <a:cs typeface="Times New Roman" panose="02020603050405020304" pitchFamily="18" charset="0"/>
              </a:rPr>
              <a:t> de Biot</a:t>
            </a:r>
          </a:p>
        </p:txBody>
      </p:sp>
    </p:spTree>
    <p:extLst>
      <p:ext uri="{BB962C8B-B14F-4D97-AF65-F5344CB8AC3E}">
        <p14:creationId xmlns:p14="http://schemas.microsoft.com/office/powerpoint/2010/main" val="428830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000" y="790767"/>
            <a:ext cx="8424000" cy="375606"/>
          </a:xfrm>
          <a:solidFill>
            <a:schemeClr val="accent4">
              <a:lumMod val="20000"/>
              <a:lumOff val="80000"/>
            </a:schemeClr>
          </a:solidFill>
          <a:ln>
            <a:noFill/>
          </a:ln>
        </p:spPr>
        <p:txBody>
          <a:bodyPr/>
          <a:lstStyle/>
          <a:p>
            <a:pPr algn="ctr"/>
            <a:r>
              <a:rPr lang="fr-FR" dirty="0">
                <a:solidFill>
                  <a:schemeClr val="bg1">
                    <a:lumMod val="50000"/>
                  </a:schemeClr>
                </a:solidFill>
              </a:rPr>
              <a:t>Les sections du réseau Mougins – Valbonne Sophia</a:t>
            </a:r>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pic>
        <p:nvPicPr>
          <p:cNvPr id="14" name="Image 13"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
        <p:nvSpPr>
          <p:cNvPr id="5" name="ZoneTexte 4"/>
          <p:cNvSpPr txBox="1"/>
          <p:nvPr/>
        </p:nvSpPr>
        <p:spPr>
          <a:xfrm>
            <a:off x="2208306" y="1487963"/>
            <a:ext cx="4063706"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FR" sz="2400" dirty="0">
                <a:ln w="0"/>
                <a:solidFill>
                  <a:schemeClr val="tx2">
                    <a:lumMod val="60000"/>
                    <a:lumOff val="40000"/>
                  </a:schemeClr>
                </a:solidFill>
                <a:effectLst>
                  <a:outerShdw blurRad="38100" dist="19050" dir="2700000" algn="tl" rotWithShape="0">
                    <a:schemeClr val="dk1">
                      <a:alpha val="40000"/>
                    </a:schemeClr>
                  </a:outerShdw>
                </a:effectLst>
              </a:rPr>
              <a:t> </a:t>
            </a:r>
            <a:r>
              <a:rPr lang="fr-FR" sz="2400" b="1" dirty="0">
                <a:ln w="0"/>
                <a:solidFill>
                  <a:schemeClr val="tx2">
                    <a:lumMod val="60000"/>
                    <a:lumOff val="40000"/>
                  </a:schemeClr>
                </a:solidFill>
                <a:effectLst>
                  <a:outerShdw blurRad="38100" dist="19050" dir="2700000" algn="tl" rotWithShape="0">
                    <a:schemeClr val="dk1">
                      <a:alpha val="40000"/>
                    </a:schemeClr>
                  </a:outerShdw>
                </a:effectLst>
              </a:rPr>
              <a:t>La section germanophone</a:t>
            </a:r>
          </a:p>
        </p:txBody>
      </p:sp>
      <p:sp>
        <p:nvSpPr>
          <p:cNvPr id="6" name="Rectangle à coins arrondis 5"/>
          <p:cNvSpPr/>
          <p:nvPr/>
        </p:nvSpPr>
        <p:spPr>
          <a:xfrm>
            <a:off x="359999" y="2675164"/>
            <a:ext cx="2520000" cy="97670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15000"/>
              </a:lnSpc>
              <a:buFont typeface="Wingdings" panose="05000000000000000000" pitchFamily="2" charset="2"/>
              <a:buChar char="Ø"/>
            </a:pPr>
            <a:r>
              <a:rPr lang="fr-FR" dirty="0">
                <a:solidFill>
                  <a:schemeClr val="tx2">
                    <a:lumMod val="60000"/>
                    <a:lumOff val="40000"/>
                  </a:schemeClr>
                </a:solidFill>
                <a:ea typeface="Calibri" panose="020F0502020204030204" pitchFamily="34" charset="0"/>
                <a:cs typeface="Times New Roman" panose="02020603050405020304" pitchFamily="18" charset="0"/>
              </a:rPr>
              <a:t>Ecole </a:t>
            </a:r>
            <a:r>
              <a:rPr lang="fr-FR" dirty="0" err="1">
                <a:solidFill>
                  <a:schemeClr val="tx2">
                    <a:lumMod val="60000"/>
                    <a:lumOff val="40000"/>
                  </a:schemeClr>
                </a:solidFill>
                <a:ea typeface="Calibri" panose="020F0502020204030204" pitchFamily="34" charset="0"/>
                <a:cs typeface="Times New Roman" panose="02020603050405020304" pitchFamily="18" charset="0"/>
              </a:rPr>
              <a:t>Sartoux</a:t>
            </a:r>
            <a:r>
              <a:rPr lang="fr-FR" dirty="0">
                <a:solidFill>
                  <a:schemeClr val="tx2">
                    <a:lumMod val="60000"/>
                    <a:lumOff val="40000"/>
                  </a:schemeClr>
                </a:solidFill>
                <a:ea typeface="Calibri" panose="020F0502020204030204" pitchFamily="34" charset="0"/>
                <a:cs typeface="Times New Roman" panose="02020603050405020304" pitchFamily="18" charset="0"/>
              </a:rPr>
              <a:t> à Valbonne</a:t>
            </a:r>
          </a:p>
        </p:txBody>
      </p:sp>
      <p:sp>
        <p:nvSpPr>
          <p:cNvPr id="18" name="Espace réservé du texte 17"/>
          <p:cNvSpPr>
            <a:spLocks noGrp="1"/>
          </p:cNvSpPr>
          <p:nvPr>
            <p:ph type="body" sz="quarter" idx="14"/>
          </p:nvPr>
        </p:nvSpPr>
        <p:spPr>
          <a:xfrm>
            <a:off x="373450" y="2094786"/>
            <a:ext cx="2520000" cy="435218"/>
          </a:xfrm>
        </p:spPr>
        <p:txBody>
          <a:bodyPr/>
          <a:lstStyle/>
          <a:p>
            <a:r>
              <a:rPr lang="fr-FR" sz="2000" dirty="0">
                <a:solidFill>
                  <a:schemeClr val="tx2">
                    <a:lumMod val="60000"/>
                    <a:lumOff val="40000"/>
                  </a:schemeClr>
                </a:solidFill>
              </a:rPr>
              <a:t>Le parcours :</a:t>
            </a:r>
          </a:p>
        </p:txBody>
      </p:sp>
      <p:sp>
        <p:nvSpPr>
          <p:cNvPr id="19" name="Rectangle à coins arrondis 18"/>
          <p:cNvSpPr/>
          <p:nvPr/>
        </p:nvSpPr>
        <p:spPr>
          <a:xfrm>
            <a:off x="6156176" y="2675163"/>
            <a:ext cx="2627824" cy="97670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15000"/>
              </a:lnSpc>
              <a:buFont typeface="Wingdings" panose="05000000000000000000" pitchFamily="2" charset="2"/>
              <a:buChar char="Ø"/>
            </a:pPr>
            <a:r>
              <a:rPr lang="fr-FR" dirty="0">
                <a:solidFill>
                  <a:schemeClr val="tx2">
                    <a:lumMod val="60000"/>
                    <a:lumOff val="40000"/>
                  </a:schemeClr>
                </a:solidFill>
                <a:ea typeface="Calibri" panose="020F0502020204030204" pitchFamily="34" charset="0"/>
                <a:cs typeface="Times New Roman" panose="02020603050405020304" pitchFamily="18" charset="0"/>
              </a:rPr>
              <a:t>Lycée international de Valbonne</a:t>
            </a:r>
          </a:p>
        </p:txBody>
      </p:sp>
      <p:sp>
        <p:nvSpPr>
          <p:cNvPr id="20" name="Rectangle à coins arrondis 19"/>
          <p:cNvSpPr/>
          <p:nvPr/>
        </p:nvSpPr>
        <p:spPr>
          <a:xfrm>
            <a:off x="3212419" y="2675163"/>
            <a:ext cx="2655726" cy="97670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nSpc>
                <a:spcPct val="115000"/>
              </a:lnSpc>
              <a:buFont typeface="Wingdings" panose="05000000000000000000" pitchFamily="2" charset="2"/>
              <a:buChar char="Ø"/>
            </a:pPr>
            <a:r>
              <a:rPr lang="fr-FR" dirty="0">
                <a:solidFill>
                  <a:schemeClr val="tx2">
                    <a:lumMod val="60000"/>
                    <a:lumOff val="40000"/>
                  </a:schemeClr>
                </a:solidFill>
                <a:ea typeface="Calibri" panose="020F0502020204030204" pitchFamily="34" charset="0"/>
                <a:cs typeface="Times New Roman" panose="02020603050405020304" pitchFamily="18" charset="0"/>
              </a:rPr>
              <a:t>Collège international de Valbonne</a:t>
            </a:r>
          </a:p>
        </p:txBody>
      </p:sp>
    </p:spTree>
    <p:extLst>
      <p:ext uri="{BB962C8B-B14F-4D97-AF65-F5344CB8AC3E}">
        <p14:creationId xmlns:p14="http://schemas.microsoft.com/office/powerpoint/2010/main" val="30826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000" y="717222"/>
            <a:ext cx="8424000" cy="375606"/>
          </a:xfrm>
          <a:solidFill>
            <a:schemeClr val="accent4">
              <a:lumMod val="20000"/>
              <a:lumOff val="80000"/>
            </a:schemeClr>
          </a:solidFill>
          <a:ln>
            <a:noFill/>
          </a:ln>
        </p:spPr>
        <p:txBody>
          <a:bodyPr/>
          <a:lstStyle/>
          <a:p>
            <a:pPr algn="ctr"/>
            <a:r>
              <a:rPr lang="fr-FR" dirty="0">
                <a:solidFill>
                  <a:schemeClr val="bg1">
                    <a:lumMod val="50000"/>
                  </a:schemeClr>
                </a:solidFill>
              </a:rPr>
              <a:t>Les sections du réseau Mougins – Valbonne Sophia</a:t>
            </a:r>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pic>
        <p:nvPicPr>
          <p:cNvPr id="14" name="Image 13"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
        <p:nvSpPr>
          <p:cNvPr id="5" name="ZoneTexte 4"/>
          <p:cNvSpPr txBox="1"/>
          <p:nvPr/>
        </p:nvSpPr>
        <p:spPr>
          <a:xfrm>
            <a:off x="2458335" y="1228270"/>
            <a:ext cx="4163894"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FR" sz="2400" dirty="0">
                <a:ln w="0"/>
                <a:solidFill>
                  <a:schemeClr val="tx2">
                    <a:lumMod val="60000"/>
                    <a:lumOff val="40000"/>
                  </a:schemeClr>
                </a:solidFill>
                <a:effectLst>
                  <a:outerShdw blurRad="38100" dist="19050" dir="2700000" algn="tl" rotWithShape="0">
                    <a:schemeClr val="dk1">
                      <a:alpha val="40000"/>
                    </a:schemeClr>
                  </a:outerShdw>
                </a:effectLst>
              </a:rPr>
              <a:t> </a:t>
            </a:r>
            <a:r>
              <a:rPr lang="fr-FR" sz="2400" b="1" dirty="0">
                <a:ln w="0"/>
                <a:solidFill>
                  <a:schemeClr val="tx2">
                    <a:lumMod val="60000"/>
                    <a:lumOff val="40000"/>
                  </a:schemeClr>
                </a:solidFill>
                <a:effectLst>
                  <a:outerShdw blurRad="38100" dist="19050" dir="2700000" algn="tl" rotWithShape="0">
                    <a:schemeClr val="dk1">
                      <a:alpha val="40000"/>
                    </a:schemeClr>
                  </a:outerShdw>
                </a:effectLst>
              </a:rPr>
              <a:t>Les sections anglophones</a:t>
            </a:r>
          </a:p>
        </p:txBody>
      </p:sp>
      <p:sp>
        <p:nvSpPr>
          <p:cNvPr id="6" name="Rectangle à coins arrondis 5"/>
          <p:cNvSpPr/>
          <p:nvPr/>
        </p:nvSpPr>
        <p:spPr>
          <a:xfrm>
            <a:off x="360875" y="3579863"/>
            <a:ext cx="2097460" cy="79208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15000"/>
              </a:lnSpc>
            </a:pPr>
            <a:r>
              <a:rPr lang="fr-FR" sz="1600" dirty="0">
                <a:solidFill>
                  <a:schemeClr val="tx2">
                    <a:lumMod val="60000"/>
                    <a:lumOff val="40000"/>
                  </a:schemeClr>
                </a:solidFill>
                <a:ea typeface="Calibri" panose="020F0502020204030204" pitchFamily="34" charset="0"/>
                <a:cs typeface="Times New Roman" panose="02020603050405020304" pitchFamily="18" charset="0"/>
              </a:rPr>
              <a:t>Ecole Trois Collines à Mougins</a:t>
            </a:r>
          </a:p>
        </p:txBody>
      </p:sp>
      <p:sp>
        <p:nvSpPr>
          <p:cNvPr id="18" name="Espace réservé du texte 17"/>
          <p:cNvSpPr>
            <a:spLocks noGrp="1"/>
          </p:cNvSpPr>
          <p:nvPr>
            <p:ph type="body" sz="quarter" idx="14"/>
          </p:nvPr>
        </p:nvSpPr>
        <p:spPr>
          <a:xfrm>
            <a:off x="363059" y="1764094"/>
            <a:ext cx="2520000" cy="435218"/>
          </a:xfrm>
        </p:spPr>
        <p:txBody>
          <a:bodyPr/>
          <a:lstStyle/>
          <a:p>
            <a:r>
              <a:rPr lang="fr-FR" sz="2000" dirty="0">
                <a:solidFill>
                  <a:schemeClr val="tx2">
                    <a:lumMod val="60000"/>
                    <a:lumOff val="40000"/>
                  </a:schemeClr>
                </a:solidFill>
              </a:rPr>
              <a:t>Les parcours :</a:t>
            </a:r>
          </a:p>
        </p:txBody>
      </p:sp>
      <p:sp>
        <p:nvSpPr>
          <p:cNvPr id="19" name="Rectangle à coins arrondis 18"/>
          <p:cNvSpPr/>
          <p:nvPr/>
        </p:nvSpPr>
        <p:spPr>
          <a:xfrm>
            <a:off x="6142679" y="3006885"/>
            <a:ext cx="2627824" cy="71699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15000"/>
              </a:lnSpc>
            </a:pPr>
            <a:r>
              <a:rPr lang="fr-FR" sz="1600" dirty="0">
                <a:solidFill>
                  <a:schemeClr val="tx2">
                    <a:lumMod val="60000"/>
                    <a:lumOff val="40000"/>
                  </a:schemeClr>
                </a:solidFill>
                <a:ea typeface="Calibri" panose="020F0502020204030204" pitchFamily="34" charset="0"/>
                <a:cs typeface="Times New Roman" panose="02020603050405020304" pitchFamily="18" charset="0"/>
              </a:rPr>
              <a:t>Lycée International Valbonne</a:t>
            </a:r>
          </a:p>
        </p:txBody>
      </p:sp>
      <p:sp>
        <p:nvSpPr>
          <p:cNvPr id="20" name="Rectangle à coins arrondis 19"/>
          <p:cNvSpPr/>
          <p:nvPr/>
        </p:nvSpPr>
        <p:spPr>
          <a:xfrm>
            <a:off x="2980849" y="2621564"/>
            <a:ext cx="2655726" cy="59527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15000"/>
              </a:lnSpc>
            </a:pPr>
            <a:r>
              <a:rPr lang="fr-FR" sz="1600" dirty="0">
                <a:solidFill>
                  <a:schemeClr val="tx2">
                    <a:lumMod val="60000"/>
                    <a:lumOff val="40000"/>
                  </a:schemeClr>
                </a:solidFill>
                <a:ea typeface="Calibri" panose="020F0502020204030204" pitchFamily="34" charset="0"/>
                <a:cs typeface="Times New Roman" panose="02020603050405020304" pitchFamily="18" charset="0"/>
              </a:rPr>
              <a:t>Collège Nikki de Saint-Phalle Valbonne</a:t>
            </a:r>
          </a:p>
        </p:txBody>
      </p:sp>
      <p:sp>
        <p:nvSpPr>
          <p:cNvPr id="12" name="Rectangle à coins arrondis 11"/>
          <p:cNvSpPr/>
          <p:nvPr/>
        </p:nvSpPr>
        <p:spPr>
          <a:xfrm>
            <a:off x="2972644" y="3349433"/>
            <a:ext cx="2655726" cy="5736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15000"/>
              </a:lnSpc>
            </a:pPr>
            <a:r>
              <a:rPr lang="fr-FR" sz="1600" dirty="0">
                <a:solidFill>
                  <a:schemeClr val="tx2">
                    <a:lumMod val="60000"/>
                    <a:lumOff val="40000"/>
                  </a:schemeClr>
                </a:solidFill>
                <a:ea typeface="Calibri" panose="020F0502020204030204" pitchFamily="34" charset="0"/>
                <a:cs typeface="Times New Roman" panose="02020603050405020304" pitchFamily="18" charset="0"/>
              </a:rPr>
              <a:t>Collège César Roquefort-les-Pins</a:t>
            </a:r>
          </a:p>
        </p:txBody>
      </p:sp>
      <p:sp>
        <p:nvSpPr>
          <p:cNvPr id="13" name="Rectangle à coins arrondis 12"/>
          <p:cNvSpPr/>
          <p:nvPr/>
        </p:nvSpPr>
        <p:spPr>
          <a:xfrm>
            <a:off x="360000" y="2256142"/>
            <a:ext cx="2098335" cy="75074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15000"/>
              </a:lnSpc>
            </a:pPr>
            <a:r>
              <a:rPr lang="fr-FR" sz="1600" dirty="0">
                <a:solidFill>
                  <a:schemeClr val="tx2">
                    <a:lumMod val="60000"/>
                    <a:lumOff val="40000"/>
                  </a:schemeClr>
                </a:solidFill>
                <a:ea typeface="Calibri" panose="020F0502020204030204" pitchFamily="34" charset="0"/>
                <a:cs typeface="Times New Roman" panose="02020603050405020304" pitchFamily="18" charset="0"/>
              </a:rPr>
              <a:t>Ecole </a:t>
            </a:r>
            <a:r>
              <a:rPr lang="fr-FR" sz="1600" dirty="0" err="1">
                <a:solidFill>
                  <a:schemeClr val="tx2">
                    <a:lumMod val="60000"/>
                    <a:lumOff val="40000"/>
                  </a:schemeClr>
                </a:solidFill>
                <a:ea typeface="Calibri" panose="020F0502020204030204" pitchFamily="34" charset="0"/>
                <a:cs typeface="Times New Roman" panose="02020603050405020304" pitchFamily="18" charset="0"/>
              </a:rPr>
              <a:t>Sartoux</a:t>
            </a:r>
            <a:r>
              <a:rPr lang="fr-FR" sz="1600" dirty="0">
                <a:solidFill>
                  <a:schemeClr val="tx2">
                    <a:lumMod val="60000"/>
                    <a:lumOff val="40000"/>
                  </a:schemeClr>
                </a:solidFill>
                <a:ea typeface="Calibri" panose="020F0502020204030204" pitchFamily="34" charset="0"/>
                <a:cs typeface="Times New Roman" panose="02020603050405020304" pitchFamily="18" charset="0"/>
              </a:rPr>
              <a:t>  Valbonne</a:t>
            </a:r>
          </a:p>
        </p:txBody>
      </p:sp>
      <p:sp>
        <p:nvSpPr>
          <p:cNvPr id="15" name="Rectangle à coins arrondis 14"/>
          <p:cNvSpPr/>
          <p:nvPr/>
        </p:nvSpPr>
        <p:spPr>
          <a:xfrm>
            <a:off x="2980849" y="4064320"/>
            <a:ext cx="2655726" cy="58373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15000"/>
              </a:lnSpc>
            </a:pPr>
            <a:r>
              <a:rPr lang="fr-FR" sz="1600" dirty="0">
                <a:solidFill>
                  <a:schemeClr val="tx2">
                    <a:lumMod val="60000"/>
                    <a:lumOff val="40000"/>
                  </a:schemeClr>
                </a:solidFill>
                <a:ea typeface="Calibri" panose="020F0502020204030204" pitchFamily="34" charset="0"/>
                <a:cs typeface="Times New Roman" panose="02020603050405020304" pitchFamily="18" charset="0"/>
              </a:rPr>
              <a:t>Collège International Valbonne</a:t>
            </a:r>
          </a:p>
        </p:txBody>
      </p:sp>
      <p:sp>
        <p:nvSpPr>
          <p:cNvPr id="16" name="Rectangle à coins arrondis 15"/>
          <p:cNvSpPr/>
          <p:nvPr/>
        </p:nvSpPr>
        <p:spPr>
          <a:xfrm>
            <a:off x="2972644" y="1908778"/>
            <a:ext cx="2655726" cy="58106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15000"/>
              </a:lnSpc>
            </a:pPr>
            <a:r>
              <a:rPr lang="fr-FR" sz="1600" dirty="0">
                <a:solidFill>
                  <a:schemeClr val="tx2">
                    <a:lumMod val="60000"/>
                    <a:lumOff val="40000"/>
                  </a:schemeClr>
                </a:solidFill>
                <a:ea typeface="Calibri" panose="020F0502020204030204" pitchFamily="34" charset="0"/>
                <a:cs typeface="Times New Roman" panose="02020603050405020304" pitchFamily="18" charset="0"/>
              </a:rPr>
              <a:t>Collège L’</a:t>
            </a:r>
            <a:r>
              <a:rPr lang="fr-FR" sz="1600" dirty="0" err="1">
                <a:solidFill>
                  <a:schemeClr val="tx2">
                    <a:lumMod val="60000"/>
                    <a:lumOff val="40000"/>
                  </a:schemeClr>
                </a:solidFill>
                <a:ea typeface="Calibri" panose="020F0502020204030204" pitchFamily="34" charset="0"/>
                <a:cs typeface="Times New Roman" panose="02020603050405020304" pitchFamily="18" charset="0"/>
              </a:rPr>
              <a:t>Eganaude</a:t>
            </a:r>
            <a:r>
              <a:rPr lang="fr-FR" sz="1600" dirty="0">
                <a:solidFill>
                  <a:schemeClr val="tx2">
                    <a:lumMod val="60000"/>
                    <a:lumOff val="40000"/>
                  </a:schemeClr>
                </a:solidFill>
                <a:ea typeface="Calibri" panose="020F0502020204030204" pitchFamily="34" charset="0"/>
                <a:cs typeface="Times New Roman" panose="02020603050405020304" pitchFamily="18" charset="0"/>
              </a:rPr>
              <a:t> Biot</a:t>
            </a:r>
          </a:p>
        </p:txBody>
      </p:sp>
      <p:cxnSp>
        <p:nvCxnSpPr>
          <p:cNvPr id="9" name="Connecteur droit avec flèche 8"/>
          <p:cNvCxnSpPr>
            <a:stCxn id="13" idx="3"/>
            <a:endCxn id="16" idx="1"/>
          </p:cNvCxnSpPr>
          <p:nvPr/>
        </p:nvCxnSpPr>
        <p:spPr>
          <a:xfrm flipV="1">
            <a:off x="2458335" y="2199312"/>
            <a:ext cx="514309" cy="4322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13" idx="3"/>
            <a:endCxn id="20" idx="1"/>
          </p:cNvCxnSpPr>
          <p:nvPr/>
        </p:nvCxnSpPr>
        <p:spPr>
          <a:xfrm>
            <a:off x="2458335" y="2631514"/>
            <a:ext cx="522514" cy="287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13" idx="3"/>
            <a:endCxn id="12" idx="1"/>
          </p:cNvCxnSpPr>
          <p:nvPr/>
        </p:nvCxnSpPr>
        <p:spPr>
          <a:xfrm>
            <a:off x="2458335" y="2631514"/>
            <a:ext cx="514309" cy="1004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13" idx="3"/>
            <a:endCxn id="15" idx="1"/>
          </p:cNvCxnSpPr>
          <p:nvPr/>
        </p:nvCxnSpPr>
        <p:spPr>
          <a:xfrm>
            <a:off x="2458335" y="2631514"/>
            <a:ext cx="522514" cy="1724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stCxn id="6" idx="3"/>
            <a:endCxn id="16" idx="1"/>
          </p:cNvCxnSpPr>
          <p:nvPr/>
        </p:nvCxnSpPr>
        <p:spPr>
          <a:xfrm flipV="1">
            <a:off x="2458335" y="2199312"/>
            <a:ext cx="514309" cy="177659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27" name="Connecteur droit avec flèche 26"/>
          <p:cNvCxnSpPr>
            <a:stCxn id="6" idx="3"/>
            <a:endCxn id="20" idx="1"/>
          </p:cNvCxnSpPr>
          <p:nvPr/>
        </p:nvCxnSpPr>
        <p:spPr>
          <a:xfrm flipV="1">
            <a:off x="2458335" y="2919202"/>
            <a:ext cx="522514" cy="105670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29" name="Connecteur droit avec flèche 28"/>
          <p:cNvCxnSpPr>
            <a:stCxn id="6" idx="3"/>
            <a:endCxn id="12" idx="1"/>
          </p:cNvCxnSpPr>
          <p:nvPr/>
        </p:nvCxnSpPr>
        <p:spPr>
          <a:xfrm flipV="1">
            <a:off x="2458335" y="3636235"/>
            <a:ext cx="514309" cy="33967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1" name="Connecteur droit avec flèche 30"/>
          <p:cNvCxnSpPr>
            <a:stCxn id="6" idx="3"/>
            <a:endCxn id="15" idx="1"/>
          </p:cNvCxnSpPr>
          <p:nvPr/>
        </p:nvCxnSpPr>
        <p:spPr>
          <a:xfrm>
            <a:off x="2458335" y="3975907"/>
            <a:ext cx="522514" cy="38028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3" name="Connecteur droit avec flèche 32"/>
          <p:cNvCxnSpPr>
            <a:stCxn id="16" idx="3"/>
            <a:endCxn id="19" idx="1"/>
          </p:cNvCxnSpPr>
          <p:nvPr/>
        </p:nvCxnSpPr>
        <p:spPr>
          <a:xfrm>
            <a:off x="5628370" y="2199312"/>
            <a:ext cx="514309" cy="116607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5" name="Connecteur droit avec flèche 34"/>
          <p:cNvCxnSpPr>
            <a:stCxn id="20" idx="3"/>
            <a:endCxn id="19" idx="1"/>
          </p:cNvCxnSpPr>
          <p:nvPr/>
        </p:nvCxnSpPr>
        <p:spPr>
          <a:xfrm>
            <a:off x="5636575" y="2919202"/>
            <a:ext cx="506104" cy="44618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7" name="Connecteur droit avec flèche 36"/>
          <p:cNvCxnSpPr>
            <a:stCxn id="12" idx="3"/>
            <a:endCxn id="19" idx="1"/>
          </p:cNvCxnSpPr>
          <p:nvPr/>
        </p:nvCxnSpPr>
        <p:spPr>
          <a:xfrm flipV="1">
            <a:off x="5628370" y="3365382"/>
            <a:ext cx="514309" cy="27085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40" name="Connecteur droit avec flèche 39"/>
          <p:cNvCxnSpPr>
            <a:stCxn id="15" idx="3"/>
            <a:endCxn id="19" idx="1"/>
          </p:cNvCxnSpPr>
          <p:nvPr/>
        </p:nvCxnSpPr>
        <p:spPr>
          <a:xfrm flipV="1">
            <a:off x="5636575" y="3365382"/>
            <a:ext cx="506104" cy="99080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83589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84464" y="4783500"/>
            <a:ext cx="5879536" cy="360000"/>
          </a:xfrm>
        </p:spPr>
        <p:txBody>
          <a:bodyPr/>
          <a:lstStyle/>
          <a:p>
            <a:r>
              <a:rPr lang="fr-FR" dirty="0"/>
              <a:t>DSDEN 06 – MISSION LANGUES VIVANTES</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7</a:t>
            </a:fld>
            <a:endParaRPr lang="fr-FR" dirty="0"/>
          </a:p>
        </p:txBody>
      </p:sp>
      <p:pic>
        <p:nvPicPr>
          <p:cNvPr id="10" name="Image 9"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
        <p:nvSpPr>
          <p:cNvPr id="11" name="Titre 6"/>
          <p:cNvSpPr>
            <a:spLocks noGrp="1"/>
          </p:cNvSpPr>
          <p:nvPr>
            <p:ph type="title"/>
          </p:nvPr>
        </p:nvSpPr>
        <p:spPr>
          <a:xfrm>
            <a:off x="354708" y="778939"/>
            <a:ext cx="8424000" cy="597047"/>
          </a:xfrm>
          <a:solidFill>
            <a:schemeClr val="accent4">
              <a:lumMod val="20000"/>
              <a:lumOff val="80000"/>
            </a:schemeClr>
          </a:solidFill>
          <a:ln>
            <a:noFill/>
          </a:ln>
        </p:spPr>
        <p:txBody>
          <a:bodyPr/>
          <a:lstStyle/>
          <a:p>
            <a:pPr algn="ctr"/>
            <a:r>
              <a:rPr lang="fr-FR" sz="2200" dirty="0">
                <a:solidFill>
                  <a:schemeClr val="bg1">
                    <a:lumMod val="50000"/>
                  </a:schemeClr>
                </a:solidFill>
              </a:rPr>
              <a:t>Comment fonctionnent les sections </a:t>
            </a:r>
            <a:br>
              <a:rPr lang="fr-FR" sz="2200" dirty="0">
                <a:solidFill>
                  <a:schemeClr val="bg1">
                    <a:lumMod val="50000"/>
                  </a:schemeClr>
                </a:solidFill>
              </a:rPr>
            </a:br>
            <a:r>
              <a:rPr lang="fr-FR" sz="2200" dirty="0">
                <a:solidFill>
                  <a:schemeClr val="bg1">
                    <a:lumMod val="50000"/>
                  </a:schemeClr>
                </a:solidFill>
              </a:rPr>
              <a:t>germanophone et italienne ?</a:t>
            </a:r>
          </a:p>
        </p:txBody>
      </p:sp>
      <p:sp>
        <p:nvSpPr>
          <p:cNvPr id="12" name="Text Box 25"/>
          <p:cNvSpPr txBox="1">
            <a:spLocks noGrp="1" noChangeArrowheads="1"/>
          </p:cNvSpPr>
          <p:nvPr>
            <p:ph type="body" sz="quarter" idx="14"/>
          </p:nvPr>
        </p:nvSpPr>
        <p:spPr bwMode="auto">
          <a:xfrm>
            <a:off x="384464" y="1660865"/>
            <a:ext cx="8424000" cy="553998"/>
          </a:xfrm>
          <a:prstGeom prst="rect">
            <a:avLst/>
          </a:prstGeom>
          <a:solidFill>
            <a:srgbClr val="99CCFF"/>
          </a:solidFill>
          <a:ln w="57150" cmpd="thinThick">
            <a:noFill/>
            <a:miter lim="800000"/>
            <a:headEnd/>
            <a:tailEnd/>
          </a:ln>
        </p:spPr>
        <p:txBody>
          <a:bodyPr wrap="square">
            <a:spAutoFit/>
          </a:bodyPr>
          <a:lstStyle/>
          <a:p>
            <a:pPr marL="285750" indent="-285750">
              <a:spcBef>
                <a:spcPts val="600"/>
              </a:spcBef>
              <a:buFont typeface="Arial" panose="020B0604020202020204" pitchFamily="34" charset="0"/>
              <a:buChar char="•"/>
            </a:pPr>
            <a:r>
              <a:rPr lang="fr-FR" sz="1800" dirty="0">
                <a:latin typeface="Calibri" panose="020F0502020204030204" pitchFamily="34" charset="0"/>
              </a:rPr>
              <a:t>Les élèves reçoivent entre 3 et 5 heures d’enseignement de section pendant le temps de classe. Ils étudient la langue et dans la langue.</a:t>
            </a:r>
          </a:p>
        </p:txBody>
      </p:sp>
      <p:sp>
        <p:nvSpPr>
          <p:cNvPr id="13" name="Text Box 25"/>
          <p:cNvSpPr txBox="1">
            <a:spLocks noGrp="1" noChangeArrowheads="1"/>
          </p:cNvSpPr>
          <p:nvPr>
            <p:ph type="body" sz="quarter" idx="15"/>
          </p:nvPr>
        </p:nvSpPr>
        <p:spPr bwMode="auto">
          <a:xfrm>
            <a:off x="360802" y="2499742"/>
            <a:ext cx="8423198" cy="2226250"/>
          </a:xfrm>
          <a:prstGeom prst="rect">
            <a:avLst/>
          </a:prstGeom>
          <a:solidFill>
            <a:srgbClr val="CCECFF">
              <a:alpha val="49804"/>
            </a:srgbClr>
          </a:solidFill>
          <a:ln w="57150" cmpd="thinThick">
            <a:noFill/>
            <a:miter lim="800000"/>
            <a:headEnd/>
            <a:tailEnd/>
          </a:ln>
        </p:spPr>
        <p:txBody>
          <a:bodyPr wrap="square">
            <a:spAutoFit/>
          </a:bodyPr>
          <a:lstStyle/>
          <a:p>
            <a:pPr marL="285750" indent="-285750">
              <a:spcBef>
                <a:spcPts val="600"/>
              </a:spcBef>
              <a:buFont typeface="Arial" panose="020B0604020202020204" pitchFamily="34" charset="0"/>
              <a:buChar char="•"/>
            </a:pPr>
            <a:r>
              <a:rPr lang="fr-FR" sz="1800" dirty="0">
                <a:latin typeface="Calibri" panose="020F0502020204030204" pitchFamily="34" charset="0"/>
              </a:rPr>
              <a:t>Les élèves des sections internationales sont répartis dans les classes d’un même niveau. Ils sont regroupés au moment des enseignements de section</a:t>
            </a:r>
          </a:p>
          <a:p>
            <a:pPr>
              <a:spcBef>
                <a:spcPts val="600"/>
              </a:spcBef>
            </a:pPr>
            <a:r>
              <a:rPr lang="fr-FR" sz="1800" dirty="0">
                <a:latin typeface="Calibri" panose="020F0502020204030204" pitchFamily="34" charset="0"/>
              </a:rPr>
              <a:t>Exemple: </a:t>
            </a:r>
          </a:p>
          <a:p>
            <a:pPr>
              <a:spcBef>
                <a:spcPct val="50000"/>
              </a:spcBef>
            </a:pPr>
            <a:endParaRPr lang="fr-FR" sz="1800" b="1" dirty="0">
              <a:latin typeface="Calibri" panose="020F0502020204030204" pitchFamily="34" charset="0"/>
            </a:endParaRPr>
          </a:p>
          <a:p>
            <a:pPr>
              <a:spcBef>
                <a:spcPct val="50000"/>
              </a:spcBef>
            </a:pPr>
            <a:endParaRPr lang="fr-FR" sz="1800" b="1" dirty="0">
              <a:latin typeface="Calibri" panose="020F0502020204030204" pitchFamily="34" charset="0"/>
            </a:endParaRPr>
          </a:p>
          <a:p>
            <a:pPr>
              <a:spcBef>
                <a:spcPct val="50000"/>
              </a:spcBef>
            </a:pPr>
            <a:r>
              <a:rPr lang="fr-FR" sz="1000" b="1" dirty="0">
                <a:latin typeface="Calibri" panose="020F0502020204030204" pitchFamily="34" charset="0"/>
              </a:rPr>
              <a:t>	         classe CE2 A                                             classe CE2 B                                             classe CE2 C                                                           classe de SI</a:t>
            </a:r>
          </a:p>
        </p:txBody>
      </p:sp>
      <p:sp>
        <p:nvSpPr>
          <p:cNvPr id="2" name="Rectangle à coins arrondis 1"/>
          <p:cNvSpPr/>
          <p:nvPr/>
        </p:nvSpPr>
        <p:spPr>
          <a:xfrm>
            <a:off x="1403648" y="3595374"/>
            <a:ext cx="1656184" cy="8485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4" name="Rectangle à coins arrondis 13"/>
          <p:cNvSpPr/>
          <p:nvPr/>
        </p:nvSpPr>
        <p:spPr>
          <a:xfrm>
            <a:off x="3303277" y="3600034"/>
            <a:ext cx="1656184" cy="84392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5" name="Rectangle à coins arrondis 14"/>
          <p:cNvSpPr/>
          <p:nvPr/>
        </p:nvSpPr>
        <p:spPr>
          <a:xfrm>
            <a:off x="5202906" y="3595374"/>
            <a:ext cx="1656184" cy="8485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6" name="Rectangle à coins arrondis 5"/>
          <p:cNvSpPr/>
          <p:nvPr/>
        </p:nvSpPr>
        <p:spPr>
          <a:xfrm>
            <a:off x="1890661" y="3991419"/>
            <a:ext cx="682158"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dirty="0">
                <a:latin typeface="Calibri" panose="020F0502020204030204" pitchFamily="34" charset="0"/>
              </a:rPr>
              <a:t>3 élèves de SI</a:t>
            </a:r>
          </a:p>
        </p:txBody>
      </p:sp>
      <p:sp>
        <p:nvSpPr>
          <p:cNvPr id="18" name="Rectangle à coins arrondis 17"/>
          <p:cNvSpPr/>
          <p:nvPr/>
        </p:nvSpPr>
        <p:spPr>
          <a:xfrm>
            <a:off x="3790290" y="3982806"/>
            <a:ext cx="682158"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dirty="0">
                <a:latin typeface="Calibri" panose="020F0502020204030204" pitchFamily="34" charset="0"/>
              </a:rPr>
              <a:t>5 élèves de SI</a:t>
            </a:r>
          </a:p>
        </p:txBody>
      </p:sp>
      <p:sp>
        <p:nvSpPr>
          <p:cNvPr id="19" name="Rectangle à coins arrondis 18"/>
          <p:cNvSpPr/>
          <p:nvPr/>
        </p:nvSpPr>
        <p:spPr>
          <a:xfrm>
            <a:off x="5683612" y="3985890"/>
            <a:ext cx="682158"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dirty="0">
                <a:latin typeface="Calibri" panose="020F0502020204030204" pitchFamily="34" charset="0"/>
              </a:rPr>
              <a:t>4 élèves de SI</a:t>
            </a:r>
          </a:p>
        </p:txBody>
      </p:sp>
      <p:sp>
        <p:nvSpPr>
          <p:cNvPr id="7" name="Flèche droite 6"/>
          <p:cNvSpPr/>
          <p:nvPr/>
        </p:nvSpPr>
        <p:spPr>
          <a:xfrm>
            <a:off x="6899045" y="3812858"/>
            <a:ext cx="297296" cy="4136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7236296" y="3598462"/>
            <a:ext cx="1440159" cy="8485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Calibri" panose="020F0502020204030204" pitchFamily="34" charset="0"/>
              </a:rPr>
              <a:t>Professeur de SI</a:t>
            </a:r>
          </a:p>
        </p:txBody>
      </p:sp>
    </p:spTree>
    <p:extLst>
      <p:ext uri="{BB962C8B-B14F-4D97-AF65-F5344CB8AC3E}">
        <p14:creationId xmlns:p14="http://schemas.microsoft.com/office/powerpoint/2010/main" val="3552604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84464" y="4783500"/>
            <a:ext cx="5879536" cy="360000"/>
          </a:xfrm>
        </p:spPr>
        <p:txBody>
          <a:bodyPr/>
          <a:lstStyle/>
          <a:p>
            <a:r>
              <a:rPr lang="fr-FR" dirty="0"/>
              <a:t>DSDEN 06 – MISSION LANGUES VIVANTES</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8</a:t>
            </a:fld>
            <a:endParaRPr lang="fr-FR" dirty="0"/>
          </a:p>
        </p:txBody>
      </p:sp>
      <p:pic>
        <p:nvPicPr>
          <p:cNvPr id="10" name="Image 9" descr="C:\Users\smoreau3\AppData\Local\Microsoft\Windows\INetCache\Content.Word\57_logoDSDEN_06_acNIC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
        <p:nvSpPr>
          <p:cNvPr id="11" name="Titre 6"/>
          <p:cNvSpPr>
            <a:spLocks noGrp="1"/>
          </p:cNvSpPr>
          <p:nvPr>
            <p:ph type="title"/>
          </p:nvPr>
        </p:nvSpPr>
        <p:spPr>
          <a:xfrm>
            <a:off x="360000" y="932793"/>
            <a:ext cx="8422049" cy="364645"/>
          </a:xfrm>
          <a:solidFill>
            <a:schemeClr val="accent4">
              <a:lumMod val="20000"/>
              <a:lumOff val="80000"/>
            </a:schemeClr>
          </a:solidFill>
          <a:ln>
            <a:noFill/>
          </a:ln>
        </p:spPr>
        <p:txBody>
          <a:bodyPr/>
          <a:lstStyle/>
          <a:p>
            <a:pPr algn="ctr"/>
            <a:r>
              <a:rPr lang="fr-FR" sz="2200" dirty="0">
                <a:solidFill>
                  <a:schemeClr val="bg1">
                    <a:lumMod val="50000"/>
                  </a:schemeClr>
                </a:solidFill>
              </a:rPr>
              <a:t>Comment fonctionnent les sections anglophones?</a:t>
            </a:r>
          </a:p>
        </p:txBody>
      </p:sp>
      <p:sp>
        <p:nvSpPr>
          <p:cNvPr id="12" name="Text Box 25"/>
          <p:cNvSpPr txBox="1">
            <a:spLocks noGrp="1" noChangeArrowheads="1"/>
          </p:cNvSpPr>
          <p:nvPr>
            <p:ph type="body" sz="quarter" idx="14"/>
          </p:nvPr>
        </p:nvSpPr>
        <p:spPr bwMode="auto">
          <a:xfrm>
            <a:off x="358851" y="1639908"/>
            <a:ext cx="8424000" cy="1113125"/>
          </a:xfrm>
          <a:prstGeom prst="rect">
            <a:avLst/>
          </a:prstGeom>
          <a:solidFill>
            <a:srgbClr val="99CCFF"/>
          </a:solidFill>
          <a:ln w="57150" cmpd="thinThick">
            <a:noFill/>
            <a:miter lim="800000"/>
            <a:headEnd/>
            <a:tailEnd/>
          </a:ln>
        </p:spPr>
        <p:txBody>
          <a:bodyPr wrap="square">
            <a:spAutoFit/>
          </a:bodyPr>
          <a:lstStyle/>
          <a:p>
            <a:pPr>
              <a:spcBef>
                <a:spcPts val="600"/>
              </a:spcBef>
            </a:pPr>
            <a:r>
              <a:rPr lang="fr-FR" sz="1800" dirty="0">
                <a:latin typeface="Calibri" panose="020F0502020204030204" pitchFamily="34" charset="0"/>
              </a:rPr>
              <a:t>Les élèves des sections anglophones reçoivent un enseignement à parité horaire :</a:t>
            </a:r>
          </a:p>
          <a:p>
            <a:pPr marL="285750" indent="-285750">
              <a:spcBef>
                <a:spcPts val="600"/>
              </a:spcBef>
              <a:buFont typeface="Arial" panose="020B0604020202020204" pitchFamily="34" charset="0"/>
              <a:buChar char="•"/>
            </a:pPr>
            <a:r>
              <a:rPr lang="fr-FR" sz="1800" dirty="0">
                <a:latin typeface="Calibri" panose="020F0502020204030204" pitchFamily="34" charset="0"/>
              </a:rPr>
              <a:t>12 heures en langue française</a:t>
            </a:r>
          </a:p>
          <a:p>
            <a:pPr marL="285750" indent="-285750">
              <a:spcBef>
                <a:spcPts val="600"/>
              </a:spcBef>
              <a:buFont typeface="Arial" panose="020B0604020202020204" pitchFamily="34" charset="0"/>
              <a:buChar char="•"/>
            </a:pPr>
            <a:r>
              <a:rPr lang="fr-FR" sz="1800" dirty="0">
                <a:latin typeface="Calibri" panose="020F0502020204030204" pitchFamily="34" charset="0"/>
              </a:rPr>
              <a:t>12 heures en langue anglaise</a:t>
            </a:r>
          </a:p>
        </p:txBody>
      </p:sp>
      <p:sp>
        <p:nvSpPr>
          <p:cNvPr id="13" name="Text Box 25"/>
          <p:cNvSpPr txBox="1">
            <a:spLocks noGrp="1" noChangeArrowheads="1"/>
          </p:cNvSpPr>
          <p:nvPr>
            <p:ph type="body" sz="quarter" idx="15"/>
          </p:nvPr>
        </p:nvSpPr>
        <p:spPr bwMode="auto">
          <a:xfrm>
            <a:off x="358851" y="3095503"/>
            <a:ext cx="8423198" cy="1113125"/>
          </a:xfrm>
          <a:prstGeom prst="rect">
            <a:avLst/>
          </a:prstGeom>
          <a:solidFill>
            <a:srgbClr val="CCECFF">
              <a:alpha val="49804"/>
            </a:srgbClr>
          </a:solidFill>
          <a:ln w="57150" cmpd="thinThick">
            <a:noFill/>
            <a:miter lim="800000"/>
            <a:headEnd/>
            <a:tailEnd/>
          </a:ln>
        </p:spPr>
        <p:txBody>
          <a:bodyPr wrap="square">
            <a:spAutoFit/>
          </a:bodyPr>
          <a:lstStyle/>
          <a:p>
            <a:pPr>
              <a:spcBef>
                <a:spcPts val="600"/>
              </a:spcBef>
            </a:pPr>
            <a:r>
              <a:rPr lang="fr-FR" sz="1800" dirty="0">
                <a:latin typeface="Calibri" panose="020F0502020204030204" pitchFamily="34" charset="0"/>
              </a:rPr>
              <a:t>Pour une même classe les enseignements sont assurés par </a:t>
            </a:r>
          </a:p>
          <a:p>
            <a:pPr marL="285750" indent="-285750">
              <a:spcBef>
                <a:spcPts val="600"/>
              </a:spcBef>
              <a:buFont typeface="Arial" panose="020B0604020202020204" pitchFamily="34" charset="0"/>
              <a:buChar char="•"/>
            </a:pPr>
            <a:r>
              <a:rPr lang="fr-FR" sz="1800" dirty="0">
                <a:latin typeface="Calibri" panose="020F0502020204030204" pitchFamily="34" charset="0"/>
              </a:rPr>
              <a:t>un professeur des écoles </a:t>
            </a:r>
          </a:p>
          <a:p>
            <a:pPr marL="285750" indent="-285750">
              <a:spcBef>
                <a:spcPts val="600"/>
              </a:spcBef>
              <a:buFont typeface="Arial" panose="020B0604020202020204" pitchFamily="34" charset="0"/>
              <a:buChar char="•"/>
            </a:pPr>
            <a:r>
              <a:rPr lang="fr-FR" sz="1800" dirty="0">
                <a:latin typeface="Calibri" panose="020F0502020204030204" pitchFamily="34" charset="0"/>
              </a:rPr>
              <a:t>un professeur anglophone</a:t>
            </a:r>
            <a:endParaRPr lang="fr-FR" sz="1800" b="1" dirty="0">
              <a:latin typeface="Calibri" panose="020F0502020204030204" pitchFamily="34" charset="0"/>
            </a:endParaRPr>
          </a:p>
        </p:txBody>
      </p:sp>
    </p:spTree>
    <p:extLst>
      <p:ext uri="{BB962C8B-B14F-4D97-AF65-F5344CB8AC3E}">
        <p14:creationId xmlns:p14="http://schemas.microsoft.com/office/powerpoint/2010/main" val="376844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076" y="627534"/>
            <a:ext cx="8424000" cy="375606"/>
          </a:xfrm>
          <a:solidFill>
            <a:schemeClr val="accent4">
              <a:lumMod val="20000"/>
              <a:lumOff val="80000"/>
            </a:schemeClr>
          </a:solidFill>
          <a:ln>
            <a:solidFill>
              <a:schemeClr val="bg1"/>
            </a:solidFill>
          </a:ln>
        </p:spPr>
        <p:txBody>
          <a:bodyPr/>
          <a:lstStyle/>
          <a:p>
            <a:pPr algn="ctr"/>
            <a:r>
              <a:rPr lang="fr-FR" dirty="0">
                <a:solidFill>
                  <a:schemeClr val="bg1">
                    <a:lumMod val="50000"/>
                  </a:schemeClr>
                </a:solidFill>
              </a:rPr>
              <a:t>Quelles sont les démarches ?</a:t>
            </a:r>
          </a:p>
        </p:txBody>
      </p:sp>
      <p:sp>
        <p:nvSpPr>
          <p:cNvPr id="12" name="Espace réservé du contenu 11"/>
          <p:cNvSpPr>
            <a:spLocks noGrp="1"/>
          </p:cNvSpPr>
          <p:nvPr>
            <p:ph sz="quarter" idx="14"/>
          </p:nvPr>
        </p:nvSpPr>
        <p:spPr>
          <a:xfrm>
            <a:off x="359076" y="1203598"/>
            <a:ext cx="8424000" cy="3456384"/>
          </a:xfrm>
        </p:spPr>
        <p:style>
          <a:lnRef idx="1">
            <a:schemeClr val="accent1"/>
          </a:lnRef>
          <a:fillRef idx="2">
            <a:schemeClr val="accent1"/>
          </a:fillRef>
          <a:effectRef idx="1">
            <a:schemeClr val="accent1"/>
          </a:effectRef>
          <a:fontRef idx="minor">
            <a:schemeClr val="dk1"/>
          </a:fontRef>
        </p:style>
        <p:txBody>
          <a:bodyPr/>
          <a:lstStyle/>
          <a:p>
            <a:pPr algn="ctr">
              <a:lnSpc>
                <a:spcPct val="115000"/>
              </a:lnSpc>
            </a:pPr>
            <a:r>
              <a:rPr lang="fr-FR" sz="2800" b="1"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Inscriptions en ligne</a:t>
            </a:r>
            <a:endParaRPr lang="fr-FR" sz="2800" b="1" dirty="0">
              <a:solidFill>
                <a:schemeClr val="tx2">
                  <a:lumMod val="60000"/>
                  <a:lumOff val="40000"/>
                </a:schemeClr>
              </a:solidFill>
            </a:endParaRPr>
          </a:p>
          <a:p>
            <a:pPr algn="ctr">
              <a:lnSpc>
                <a:spcPct val="115000"/>
              </a:lnSpc>
            </a:pPr>
            <a:r>
              <a:rPr lang="fr-FR" sz="2400" b="1" dirty="0">
                <a:solidFill>
                  <a:schemeClr val="tx2">
                    <a:lumMod val="60000"/>
                    <a:lumOff val="4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Du 1</a:t>
            </a:r>
            <a:r>
              <a:rPr lang="fr-FR" sz="2400" b="1" baseline="30000" dirty="0">
                <a:solidFill>
                  <a:schemeClr val="tx2">
                    <a:lumMod val="60000"/>
                    <a:lumOff val="4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er</a:t>
            </a:r>
            <a:r>
              <a:rPr lang="fr-FR" sz="2400" b="1" dirty="0">
                <a:solidFill>
                  <a:schemeClr val="tx2">
                    <a:lumMod val="60000"/>
                    <a:lumOff val="4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décembre 2023 au 22 février 2024</a:t>
            </a:r>
            <a:r>
              <a:rPr lang="fr-FR" sz="2400" dirty="0">
                <a:solidFill>
                  <a:schemeClr val="tx2">
                    <a:lumMod val="60000"/>
                    <a:lumOff val="4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(23 heures)</a:t>
            </a:r>
          </a:p>
          <a:p>
            <a:pPr algn="ctr"/>
            <a:r>
              <a:rPr lang="fr-FR" sz="2000" b="1" dirty="0"/>
              <a:t>Adresse : </a:t>
            </a:r>
            <a:r>
              <a:rPr lang="fr-FR" sz="2000" u="sng" dirty="0">
                <a:solidFill>
                  <a:schemeClr val="tx2">
                    <a:lumMod val="60000"/>
                    <a:lumOff val="40000"/>
                  </a:schemeClr>
                </a:solidFill>
                <a:hlinkClick r:id="rId3"/>
              </a:rPr>
              <a:t>https://bv.ac-nice.fr/isi1d/famille/</a:t>
            </a:r>
            <a:endParaRPr lang="fr-FR" sz="2000" u="sng" dirty="0">
              <a:solidFill>
                <a:schemeClr val="tx2">
                  <a:lumMod val="60000"/>
                  <a:lumOff val="40000"/>
                </a:schemeClr>
              </a:solidFill>
            </a:endParaRPr>
          </a:p>
          <a:p>
            <a:endParaRPr lang="fr-FR" dirty="0"/>
          </a:p>
          <a:p>
            <a:pPr marL="342900" indent="-342900" algn="ctr">
              <a:lnSpc>
                <a:spcPct val="115000"/>
              </a:lnSpc>
              <a:buFont typeface="Wingdings" panose="05000000000000000000" pitchFamily="2" charset="2"/>
              <a:buChar char="Ø"/>
            </a:pPr>
            <a:r>
              <a:rPr lang="fr-FR" sz="2000" b="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800" b="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Aucune inscription ne sera acceptée après le 22 février 2024</a:t>
            </a:r>
          </a:p>
          <a:p>
            <a:pPr marL="285750" indent="-285750" algn="ctr">
              <a:buFont typeface="Wingdings" panose="05000000000000000000" pitchFamily="2" charset="2"/>
              <a:buChar char="Ø"/>
            </a:pPr>
            <a:r>
              <a:rPr lang="fr-FR" sz="1800" b="1" dirty="0">
                <a:solidFill>
                  <a:schemeClr val="bg2">
                    <a:lumMod val="60000"/>
                    <a:lumOff val="40000"/>
                  </a:schemeClr>
                </a:solidFill>
                <a:latin typeface="Calibri" panose="020F0502020204030204" pitchFamily="34" charset="0"/>
              </a:rPr>
              <a:t>Aucune demande d’admission en section internationale </a:t>
            </a:r>
          </a:p>
          <a:p>
            <a:pPr algn="ctr"/>
            <a:r>
              <a:rPr lang="fr-FR" sz="1800" b="1" dirty="0">
                <a:solidFill>
                  <a:schemeClr val="bg2">
                    <a:lumMod val="60000"/>
                    <a:lumOff val="40000"/>
                  </a:schemeClr>
                </a:solidFill>
                <a:latin typeface="Calibri" panose="020F0502020204030204" pitchFamily="34" charset="0"/>
              </a:rPr>
              <a:t>ne sera traitée en dehors de cette procédure</a:t>
            </a:r>
            <a:endParaRPr lang="fr-FR" sz="1800" b="1" dirty="0">
              <a:solidFill>
                <a:schemeClr val="bg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fr-FR" sz="1600" b="1"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Bien renseigner l’adresse courriel par laquelle se feront </a:t>
            </a:r>
            <a:r>
              <a:rPr lang="fr-FR" sz="1600" b="1" u="sng"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tous les échanges avec les familles </a:t>
            </a:r>
          </a:p>
          <a:p>
            <a:pPr algn="ctr">
              <a:lnSpc>
                <a:spcPct val="115000"/>
              </a:lnSpc>
            </a:pPr>
            <a:r>
              <a:rPr lang="fr-FR" sz="1600" b="1"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et </a:t>
            </a:r>
            <a:r>
              <a:rPr lang="fr-FR" sz="1600" b="1" u="sng"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conserver le numéro de dossier </a:t>
            </a:r>
            <a:r>
              <a:rPr lang="fr-FR" sz="1600" b="1"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pour valider l’affectation </a:t>
            </a:r>
          </a:p>
          <a:p>
            <a:endParaRPr lang="fr-FR" dirty="0"/>
          </a:p>
        </p:txBody>
      </p:sp>
      <p:sp>
        <p:nvSpPr>
          <p:cNvPr id="3" name="Espace réservé du pied de page 2"/>
          <p:cNvSpPr>
            <a:spLocks noGrp="1"/>
          </p:cNvSpPr>
          <p:nvPr>
            <p:ph type="ftr" sz="quarter" idx="11"/>
          </p:nvPr>
        </p:nvSpPr>
        <p:spPr/>
        <p:txBody>
          <a:bodyPr/>
          <a:lstStyle/>
          <a:p>
            <a:r>
              <a:rPr lang="fr-FR" dirty="0"/>
              <a:t>DSDEN 06 – MISSION LANGUES VIVANTES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9</a:t>
            </a:fld>
            <a:endParaRPr lang="fr-FR" dirty="0"/>
          </a:p>
        </p:txBody>
      </p:sp>
      <p:pic>
        <p:nvPicPr>
          <p:cNvPr id="7" name="Image 6" descr="C:\Users\smoreau3\AppData\Local\Microsoft\Windows\INetCache\Content.Word\57_logoDSDEN_06_acNIC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000" y="114677"/>
            <a:ext cx="1695556" cy="517786"/>
          </a:xfrm>
          <a:prstGeom prst="rect">
            <a:avLst/>
          </a:prstGeom>
          <a:noFill/>
          <a:ln>
            <a:noFill/>
          </a:ln>
        </p:spPr>
      </p:pic>
    </p:spTree>
    <p:extLst>
      <p:ext uri="{BB962C8B-B14F-4D97-AF65-F5344CB8AC3E}">
        <p14:creationId xmlns:p14="http://schemas.microsoft.com/office/powerpoint/2010/main" val="252250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
                                            <p:bg/>
                                          </p:spTgt>
                                        </p:tgtEl>
                                      </p:cBhvr>
                                    </p:animEffect>
                                    <p:animScale>
                                      <p:cBhvr>
                                        <p:cTn id="7" dur="250" autoRev="1" fill="hold"/>
                                        <p:tgtEl>
                                          <p:spTgt spid="12">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12">
                                            <p:txEl>
                                              <p:pRg st="0" end="0"/>
                                            </p:txEl>
                                          </p:spTgt>
                                        </p:tgtEl>
                                      </p:cBhvr>
                                    </p:animEffect>
                                    <p:animScale>
                                      <p:cBhvr>
                                        <p:cTn id="12" dur="250" autoRev="1" fill="hold"/>
                                        <p:tgtEl>
                                          <p:spTgt spid="12">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12">
                                            <p:txEl>
                                              <p:pRg st="1" end="1"/>
                                            </p:txEl>
                                          </p:spTgt>
                                        </p:tgtEl>
                                      </p:cBhvr>
                                    </p:animEffect>
                                    <p:animScale>
                                      <p:cBhvr>
                                        <p:cTn id="17" dur="250" autoRev="1" fill="hold"/>
                                        <p:tgtEl>
                                          <p:spTgt spid="12">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12">
                                            <p:txEl>
                                              <p:pRg st="2" end="2"/>
                                            </p:txEl>
                                          </p:spTgt>
                                        </p:tgtEl>
                                      </p:cBhvr>
                                    </p:animEffect>
                                    <p:animScale>
                                      <p:cBhvr>
                                        <p:cTn id="22" dur="250" autoRev="1" fill="hold"/>
                                        <p:tgtEl>
                                          <p:spTgt spid="12">
                                            <p:txEl>
                                              <p:pRg st="2" end="2"/>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2">
                                            <p:txEl>
                                              <p:pRg st="4" end="4"/>
                                            </p:txEl>
                                          </p:spTgt>
                                        </p:tgtEl>
                                      </p:cBhvr>
                                    </p:animEffect>
                                    <p:animScale>
                                      <p:cBhvr>
                                        <p:cTn id="27" dur="250" autoRev="1" fill="hold"/>
                                        <p:tgtEl>
                                          <p:spTgt spid="12">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12">
                                            <p:txEl>
                                              <p:pRg st="5" end="5"/>
                                            </p:txEl>
                                          </p:spTgt>
                                        </p:tgtEl>
                                      </p:cBhvr>
                                    </p:animEffect>
                                    <p:animScale>
                                      <p:cBhvr>
                                        <p:cTn id="32" dur="250" autoRev="1" fill="hold"/>
                                        <p:tgtEl>
                                          <p:spTgt spid="12">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2">
                                            <p:txEl>
                                              <p:pRg st="6" end="6"/>
                                            </p:txEl>
                                          </p:spTgt>
                                        </p:tgtEl>
                                      </p:cBhvr>
                                    </p:animEffect>
                                    <p:animScale>
                                      <p:cBhvr>
                                        <p:cTn id="37" dur="250" autoRev="1" fill="hold"/>
                                        <p:tgtEl>
                                          <p:spTgt spid="12">
                                            <p:txEl>
                                              <p:pRg st="6" end="6"/>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12">
                                            <p:txEl>
                                              <p:pRg st="7" end="7"/>
                                            </p:txEl>
                                          </p:spTgt>
                                        </p:tgtEl>
                                      </p:cBhvr>
                                    </p:animEffect>
                                    <p:animScale>
                                      <p:cBhvr>
                                        <p:cTn id="42" dur="250" autoRev="1" fill="hold"/>
                                        <p:tgtEl>
                                          <p:spTgt spid="12">
                                            <p:txEl>
                                              <p:pRg st="7" end="7"/>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2">
                                            <p:txEl>
                                              <p:pRg st="8" end="8"/>
                                            </p:txEl>
                                          </p:spTgt>
                                        </p:tgtEl>
                                      </p:cBhvr>
                                    </p:animEffect>
                                    <p:animScale>
                                      <p:cBhvr>
                                        <p:cTn id="47" dur="250" autoRev="1" fill="hold"/>
                                        <p:tgtEl>
                                          <p:spTgt spid="12">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MINISTÈRIEL</Template>
  <TotalTime>1147</TotalTime>
  <Words>2454</Words>
  <Application>Microsoft Office PowerPoint</Application>
  <PresentationFormat>Affichage à l'écran (16:9)</PresentationFormat>
  <Paragraphs>265</Paragraphs>
  <Slides>16</Slides>
  <Notes>16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Arial Narrow</vt:lpstr>
      <vt:lpstr>Calibri</vt:lpstr>
      <vt:lpstr>Marianne</vt:lpstr>
      <vt:lpstr>Times New Roman</vt:lpstr>
      <vt:lpstr>Wingdings</vt:lpstr>
      <vt:lpstr>MINISTÈRIEL</vt:lpstr>
      <vt:lpstr>Présentation PowerPoint</vt:lpstr>
      <vt:lpstr>Sommaire </vt:lpstr>
      <vt:lpstr>Les ambitions des sections internationales</vt:lpstr>
      <vt:lpstr>Les sections du réseau Mougins – Valbonne Sophia</vt:lpstr>
      <vt:lpstr>Les sections du réseau Mougins – Valbonne Sophia</vt:lpstr>
      <vt:lpstr>Les sections du réseau Mougins – Valbonne Sophia</vt:lpstr>
      <vt:lpstr>Comment fonctionnent les sections  germanophone et italienne ?</vt:lpstr>
      <vt:lpstr>Comment fonctionnent les sections anglophones?</vt:lpstr>
      <vt:lpstr>Quelles sont les démarches ?</vt:lpstr>
      <vt:lpstr>Quelle est la date des tests ?</vt:lpstr>
      <vt:lpstr>Quelle est la date des résultats ?</vt:lpstr>
      <vt:lpstr>Comment se déroulent l’admission et l’affectation ?</vt:lpstr>
      <vt:lpstr>Comment et quand valider l’affectation ? </vt:lpstr>
      <vt:lpstr>Les contacts</vt:lpstr>
      <vt:lpstr>Les associations partenaires</vt:lpstr>
      <vt:lpstr> Merci pour votre attention</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Testi-Bury Josiane</cp:lastModifiedBy>
  <cp:revision>134</cp:revision>
  <cp:lastPrinted>2023-11-28T15:41:45Z</cp:lastPrinted>
  <dcterms:created xsi:type="dcterms:W3CDTF">2020-07-23T12:53:06Z</dcterms:created>
  <dcterms:modified xsi:type="dcterms:W3CDTF">2023-11-28T15:41:47Z</dcterms:modified>
</cp:coreProperties>
</file>